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29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30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31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34.xml" ContentType="application/vnd.openxmlformats-officedocument.presentationml.notesSlid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notesSlides/notesSlide35.xml" ContentType="application/vnd.openxmlformats-officedocument.presentationml.notesSlid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notesSlides/notesSlide38.xml" ContentType="application/vnd.openxmlformats-officedocument.presentationml.notesSlid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notesSlides/notesSlide39.xml" ContentType="application/vnd.openxmlformats-officedocument.presentationml.notesSlid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notesSlides/notesSlide40.xml" ContentType="application/vnd.openxmlformats-officedocument.presentationml.notesSlid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notesSlides/notesSlide41.xml" ContentType="application/vnd.openxmlformats-officedocument.presentationml.notesSlid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4"/>
  </p:notesMasterIdLst>
  <p:handoutMasterIdLst>
    <p:handoutMasterId r:id="rId55"/>
  </p:handoutMasterIdLst>
  <p:sldIdLst>
    <p:sldId id="256" r:id="rId2"/>
    <p:sldId id="283" r:id="rId3"/>
    <p:sldId id="284" r:id="rId4"/>
    <p:sldId id="257" r:id="rId5"/>
    <p:sldId id="286" r:id="rId6"/>
    <p:sldId id="287" r:id="rId7"/>
    <p:sldId id="285" r:id="rId8"/>
    <p:sldId id="282" r:id="rId9"/>
    <p:sldId id="288" r:id="rId10"/>
    <p:sldId id="289" r:id="rId11"/>
    <p:sldId id="292" r:id="rId12"/>
    <p:sldId id="262" r:id="rId13"/>
    <p:sldId id="300" r:id="rId14"/>
    <p:sldId id="301" r:id="rId15"/>
    <p:sldId id="302" r:id="rId16"/>
    <p:sldId id="303" r:id="rId17"/>
    <p:sldId id="305" r:id="rId18"/>
    <p:sldId id="306" r:id="rId19"/>
    <p:sldId id="307" r:id="rId20"/>
    <p:sldId id="308" r:id="rId21"/>
    <p:sldId id="304" r:id="rId22"/>
    <p:sldId id="309" r:id="rId23"/>
    <p:sldId id="311" r:id="rId24"/>
    <p:sldId id="322" r:id="rId25"/>
    <p:sldId id="324" r:id="rId26"/>
    <p:sldId id="310" r:id="rId27"/>
    <p:sldId id="280" r:id="rId28"/>
    <p:sldId id="321" r:id="rId29"/>
    <p:sldId id="271" r:id="rId30"/>
    <p:sldId id="331" r:id="rId31"/>
    <p:sldId id="323" r:id="rId32"/>
    <p:sldId id="294" r:id="rId33"/>
    <p:sldId id="295" r:id="rId34"/>
    <p:sldId id="296" r:id="rId35"/>
    <p:sldId id="298" r:id="rId36"/>
    <p:sldId id="297" r:id="rId37"/>
    <p:sldId id="299" r:id="rId38"/>
    <p:sldId id="316" r:id="rId39"/>
    <p:sldId id="326" r:id="rId40"/>
    <p:sldId id="317" r:id="rId41"/>
    <p:sldId id="327" r:id="rId42"/>
    <p:sldId id="325" r:id="rId43"/>
    <p:sldId id="315" r:id="rId44"/>
    <p:sldId id="318" r:id="rId45"/>
    <p:sldId id="328" r:id="rId46"/>
    <p:sldId id="329" r:id="rId47"/>
    <p:sldId id="330" r:id="rId48"/>
    <p:sldId id="313" r:id="rId49"/>
    <p:sldId id="314" r:id="rId50"/>
    <p:sldId id="319" r:id="rId51"/>
    <p:sldId id="320" r:id="rId52"/>
    <p:sldId id="266" r:id="rId53"/>
  </p:sldIdLst>
  <p:sldSz cx="9144000" cy="6858000" type="screen4x3"/>
  <p:notesSz cx="7099300" cy="10234613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91">
          <p15:clr>
            <a:srgbClr val="A4A3A4"/>
          </p15:clr>
        </p15:guide>
        <p15:guide id="2" orient="horz" pos="1275">
          <p15:clr>
            <a:srgbClr val="A4A3A4"/>
          </p15:clr>
        </p15:guide>
        <p15:guide id="3" orient="horz" pos="3929">
          <p15:clr>
            <a:srgbClr val="A4A3A4"/>
          </p15:clr>
        </p15:guide>
        <p15:guide id="4" orient="horz" pos="2160">
          <p15:clr>
            <a:srgbClr val="A4A3A4"/>
          </p15:clr>
        </p15:guide>
        <p15:guide id="5" orient="horz" pos="3045">
          <p15:clr>
            <a:srgbClr val="A4A3A4"/>
          </p15:clr>
        </p15:guide>
        <p15:guide id="6" orient="horz" pos="4269">
          <p15:clr>
            <a:srgbClr val="A4A3A4"/>
          </p15:clr>
        </p15:guide>
        <p15:guide id="7" orient="horz" pos="3974">
          <p15:clr>
            <a:srgbClr val="A4A3A4"/>
          </p15:clr>
        </p15:guide>
        <p15:guide id="8" pos="204">
          <p15:clr>
            <a:srgbClr val="A4A3A4"/>
          </p15:clr>
        </p15:guide>
        <p15:guide id="9" pos="5556">
          <p15:clr>
            <a:srgbClr val="A4A3A4"/>
          </p15:clr>
        </p15:guide>
        <p15:guide id="10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3">
          <p15:clr>
            <a:srgbClr val="A4A3A4"/>
          </p15:clr>
        </p15:guide>
        <p15:guide id="2" pos="223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719021"/>
    <a:srgbClr val="59F50B"/>
    <a:srgbClr val="EE0F0E"/>
    <a:srgbClr val="E5312F"/>
    <a:srgbClr val="29F7C6"/>
    <a:srgbClr val="AA8650"/>
    <a:srgbClr val="B6F42C"/>
    <a:srgbClr val="80A456"/>
    <a:srgbClr val="83EA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587" autoAdjust="0"/>
    <p:restoredTop sz="86424" autoAdjust="0"/>
  </p:normalViewPr>
  <p:slideViewPr>
    <p:cSldViewPr snapToGrid="0" snapToObjects="1">
      <p:cViewPr varScale="1">
        <p:scale>
          <a:sx n="77" d="100"/>
          <a:sy n="77" d="100"/>
        </p:scale>
        <p:origin x="1061" y="58"/>
      </p:cViewPr>
      <p:guideLst>
        <p:guide orient="horz" pos="391"/>
        <p:guide orient="horz" pos="1275"/>
        <p:guide orient="horz" pos="3929"/>
        <p:guide orient="horz" pos="2160"/>
        <p:guide orient="horz" pos="3045"/>
        <p:guide orient="horz" pos="4269"/>
        <p:guide orient="horz" pos="3974"/>
        <p:guide pos="204"/>
        <p:guide pos="5556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60" d="100"/>
          <a:sy n="60" d="100"/>
        </p:scale>
        <p:origin x="-2826" y="-72"/>
      </p:cViewPr>
      <p:guideLst>
        <p:guide orient="horz" pos="3223"/>
        <p:guide pos="223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Cyrano%20Golliez\Desktop\ETH\6.%20Semester\Bachelorarbeit\09-Excell\W'keitsbaum%20-%20Z0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Cyrano%20Golliez\Desktop\ETH\6.%20Semester\Bachelorarbeit\09-Excell\W'keitsbaum%20-%20Z0.xlsx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Cyrano%20Golliez\Desktop\ETH\6.%20Semester\Bachelorarbeit\09-Excell\W'keitsbaum%20-%20Z0.xlsx" TargetMode="External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Cyrano%20Golliez\Desktop\ETH\6.%20Semester\Bachelorarbeit\09-Excell\W'keitsbaum%20-%20Z0.xlsx" TargetMode="External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Cyrano%20Golliez\Desktop\ETH\6.%20Semester\Bachelorarbeit\09-Excell\W'keitsbaum%20-%20Z0.xlsx" TargetMode="External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Cyrano%20Golliez\Desktop\ETH\6.%20Semester\Bachelorarbeit\09-Excell\W'keitsbaum%20-%20Z0.xlsx" TargetMode="External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Cyrano%20Golliez\Desktop\ETH\6.%20Semester\Bachelorarbeit\09-Excell\W'keitsbaum%20-%20Z0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Cyrano%20Golliez\Desktop\ETH\6.%20Semester\Bachelorarbeit\09-Excell\W'keitsbaum%20-%20Z0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Cyrano%20Golliez\Desktop\ETH\6.%20Semester\Bachelorarbeit\09-Excell\W'keitsbaum%20-%20Z0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Cyrano%20Golliez\Desktop\ETH\6.%20Semester\Bachelorarbeit\09-Excell\W'keitsbaum%20-%20Z0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Cyrano%20Golliez\Desktop\ETH\6.%20Semester\Bachelorarbeit\09-Excell\W'keitsbaum%20-%20Z0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Cyrano%20Golliez\Desktop\ETH\6.%20Semester\Bachelorarbeit\09-Excell\W'keitsbaum%20-%20Z0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Cyrano%20Golliez\Desktop\ETH\6.%20Semester\Bachelorarbeit\09-Excell\W'keitsbaum%20-%20Z0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Cyrano%20Golliez\Desktop\ETH\6.%20Semester\Bachelorarbeit\09-Excell\W'keitsbaum%20-%20Z0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>
                <a:solidFill>
                  <a:sysClr val="windowText" lastClr="000000"/>
                </a:solidFill>
              </a:rPr>
              <a:t>Risiken</a:t>
            </a:r>
            <a:r>
              <a:rPr lang="en-US" baseline="0" dirty="0">
                <a:solidFill>
                  <a:sysClr val="windowText" lastClr="000000"/>
                </a:solidFill>
              </a:rPr>
              <a:t> der Varianten - Vergleich der Zustände</a:t>
            </a:r>
            <a:endParaRPr lang="en-US" dirty="0">
              <a:solidFill>
                <a:sysClr val="windowText" lastClr="000000"/>
              </a:solidFill>
            </a:endParaRP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>
        <c:manualLayout>
          <c:layoutTarget val="inner"/>
          <c:xMode val="edge"/>
          <c:yMode val="edge"/>
          <c:x val="0.16162278504693309"/>
          <c:y val="0.16264955127036287"/>
          <c:w val="0.80438852658343007"/>
          <c:h val="0.5416138086905802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'W''keitsbaum'!$AP$5</c:f>
              <c:strCache>
                <c:ptCount val="1"/>
                <c:pt idx="0">
                  <c:v>Variante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'W''keitsbaum'!$AQ$4:$AU$4</c:f>
              <c:strCache>
                <c:ptCount val="5"/>
                <c:pt idx="0">
                  <c:v>Zustand 0</c:v>
                </c:pt>
                <c:pt idx="1">
                  <c:v>Zustand 1</c:v>
                </c:pt>
                <c:pt idx="2">
                  <c:v>Zustand 2</c:v>
                </c:pt>
                <c:pt idx="3">
                  <c:v>Zustand 3</c:v>
                </c:pt>
                <c:pt idx="4">
                  <c:v>Zustand 4</c:v>
                </c:pt>
              </c:strCache>
            </c:strRef>
          </c:cat>
          <c:val>
            <c:numRef>
              <c:f>'W''keitsbaum'!$AQ$5:$AU$5</c:f>
              <c:numCache>
                <c:formatCode>"CHF"\ #,##0.00</c:formatCode>
                <c:ptCount val="5"/>
                <c:pt idx="0">
                  <c:v>721206455.33757484</c:v>
                </c:pt>
                <c:pt idx="1">
                  <c:v>721370010.22099483</c:v>
                </c:pt>
                <c:pt idx="2">
                  <c:v>721206455.33757484</c:v>
                </c:pt>
                <c:pt idx="3">
                  <c:v>761086367.56332517</c:v>
                </c:pt>
                <c:pt idx="4">
                  <c:v>721206455.33757484</c:v>
                </c:pt>
              </c:numCache>
            </c:numRef>
          </c:val>
        </c:ser>
        <c:ser>
          <c:idx val="1"/>
          <c:order val="1"/>
          <c:tx>
            <c:strRef>
              <c:f>'W''keitsbaum'!$AP$6</c:f>
              <c:strCache>
                <c:ptCount val="1"/>
                <c:pt idx="0">
                  <c:v>Variante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'W''keitsbaum'!$AQ$4:$AU$4</c:f>
              <c:strCache>
                <c:ptCount val="5"/>
                <c:pt idx="0">
                  <c:v>Zustand 0</c:v>
                </c:pt>
                <c:pt idx="1">
                  <c:v>Zustand 1</c:v>
                </c:pt>
                <c:pt idx="2">
                  <c:v>Zustand 2</c:v>
                </c:pt>
                <c:pt idx="3">
                  <c:v>Zustand 3</c:v>
                </c:pt>
                <c:pt idx="4">
                  <c:v>Zustand 4</c:v>
                </c:pt>
              </c:strCache>
            </c:strRef>
          </c:cat>
          <c:val>
            <c:numRef>
              <c:f>'W''keitsbaum'!$AQ$6:$AU$6</c:f>
              <c:numCache>
                <c:formatCode>"CHF"\ #,##0.00</c:formatCode>
                <c:ptCount val="5"/>
                <c:pt idx="0">
                  <c:v>683460615.60205793</c:v>
                </c:pt>
                <c:pt idx="1">
                  <c:v>683624170.48547816</c:v>
                </c:pt>
                <c:pt idx="2">
                  <c:v>683556530.23310637</c:v>
                </c:pt>
                <c:pt idx="3">
                  <c:v>721170719.25956202</c:v>
                </c:pt>
                <c:pt idx="4">
                  <c:v>683460615.60205793</c:v>
                </c:pt>
              </c:numCache>
            </c:numRef>
          </c:val>
        </c:ser>
        <c:ser>
          <c:idx val="2"/>
          <c:order val="2"/>
          <c:tx>
            <c:strRef>
              <c:f>'W''keitsbaum'!$AP$7</c:f>
              <c:strCache>
                <c:ptCount val="1"/>
                <c:pt idx="0">
                  <c:v>Variante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'W''keitsbaum'!$AQ$4:$AU$4</c:f>
              <c:strCache>
                <c:ptCount val="5"/>
                <c:pt idx="0">
                  <c:v>Zustand 0</c:v>
                </c:pt>
                <c:pt idx="1">
                  <c:v>Zustand 1</c:v>
                </c:pt>
                <c:pt idx="2">
                  <c:v>Zustand 2</c:v>
                </c:pt>
                <c:pt idx="3">
                  <c:v>Zustand 3</c:v>
                </c:pt>
                <c:pt idx="4">
                  <c:v>Zustand 4</c:v>
                </c:pt>
              </c:strCache>
            </c:strRef>
          </c:cat>
          <c:val>
            <c:numRef>
              <c:f>'W''keitsbaum'!$AQ$7:$AU$7</c:f>
              <c:numCache>
                <c:formatCode>"CHF"\ #,##0.00</c:formatCode>
                <c:ptCount val="5"/>
                <c:pt idx="0">
                  <c:v>941116798.40938354</c:v>
                </c:pt>
                <c:pt idx="1">
                  <c:v>941280353.29280353</c:v>
                </c:pt>
                <c:pt idx="2">
                  <c:v>940986978.60260463</c:v>
                </c:pt>
                <c:pt idx="3">
                  <c:v>993110930.55332208</c:v>
                </c:pt>
                <c:pt idx="4">
                  <c:v>683422520.4341836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07168216"/>
        <c:axId val="407165080"/>
      </c:barChart>
      <c:catAx>
        <c:axId val="4071682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407165080"/>
        <c:crosses val="autoZero"/>
        <c:auto val="1"/>
        <c:lblAlgn val="ctr"/>
        <c:lblOffset val="100"/>
        <c:noMultiLvlLbl val="0"/>
      </c:catAx>
      <c:valAx>
        <c:axId val="4071650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&quot;CHF&quot;\ #,##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407168216"/>
        <c:crosses val="autoZero"/>
        <c:crossBetween val="between"/>
        <c:majorUnit val="200000000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/>
      </a:solidFill>
      <a:round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CH" dirty="0">
                <a:solidFill>
                  <a:sysClr val="windowText" lastClr="000000"/>
                </a:solidFill>
              </a:rPr>
              <a:t>Risiken der Szenarien - Zustand</a:t>
            </a:r>
            <a:r>
              <a:rPr lang="de-CH" baseline="0" dirty="0">
                <a:solidFill>
                  <a:sysClr val="windowText" lastClr="000000"/>
                </a:solidFill>
              </a:rPr>
              <a:t> 3</a:t>
            </a:r>
            <a:endParaRPr lang="de-CH" dirty="0">
              <a:solidFill>
                <a:sysClr val="windowText" lastClr="000000"/>
              </a:solidFill>
            </a:endParaRPr>
          </a:p>
        </c:rich>
      </c:tx>
      <c:layout>
        <c:manualLayout>
          <c:xMode val="edge"/>
          <c:yMode val="edge"/>
          <c:x val="0.34632422374726518"/>
          <c:y val="4.411764705882353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'W''keitsbaum'!$AE$49</c:f>
              <c:strCache>
                <c:ptCount val="1"/>
                <c:pt idx="0">
                  <c:v>Variante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'W''keitsbaum'!$AD$9:$AD$17</c:f>
              <c:strCache>
                <c:ptCount val="9"/>
                <c:pt idx="0">
                  <c:v>SB1/SU1:</c:v>
                </c:pt>
                <c:pt idx="1">
                  <c:v>SB1/SU2:</c:v>
                </c:pt>
                <c:pt idx="2">
                  <c:v>SB1/SU3:</c:v>
                </c:pt>
                <c:pt idx="3">
                  <c:v>SB2/SU1:</c:v>
                </c:pt>
                <c:pt idx="4">
                  <c:v>SB2/SU2:</c:v>
                </c:pt>
                <c:pt idx="5">
                  <c:v>SB2/SU3:</c:v>
                </c:pt>
                <c:pt idx="6">
                  <c:v>SB3/SU1:</c:v>
                </c:pt>
                <c:pt idx="7">
                  <c:v>SB3/SU2:</c:v>
                </c:pt>
                <c:pt idx="8">
                  <c:v>SB3/SU3:</c:v>
                </c:pt>
              </c:strCache>
            </c:strRef>
          </c:cat>
          <c:val>
            <c:numRef>
              <c:f>'W''keitsbaum'!$AE$50:$AE$58</c:f>
              <c:numCache>
                <c:formatCode>"CHF"\ #,##0.00</c:formatCode>
                <c:ptCount val="9"/>
                <c:pt idx="0">
                  <c:v>12321020.832209503</c:v>
                </c:pt>
                <c:pt idx="1">
                  <c:v>16434700.01497045</c:v>
                </c:pt>
                <c:pt idx="2">
                  <c:v>53434459.824402325</c:v>
                </c:pt>
                <c:pt idx="3">
                  <c:v>13515978.441970287</c:v>
                </c:pt>
                <c:pt idx="4">
                  <c:v>18027976.827998802</c:v>
                </c:pt>
                <c:pt idx="5">
                  <c:v>58612609.466790684</c:v>
                </c:pt>
                <c:pt idx="6">
                  <c:v>88265905.711849973</c:v>
                </c:pt>
                <c:pt idx="7">
                  <c:v>117727907.71481673</c:v>
                </c:pt>
                <c:pt idx="8">
                  <c:v>382745808.72831643</c:v>
                </c:pt>
              </c:numCache>
            </c:numRef>
          </c:val>
        </c:ser>
        <c:ser>
          <c:idx val="1"/>
          <c:order val="1"/>
          <c:tx>
            <c:strRef>
              <c:f>'W''keitsbaum'!$AF$49</c:f>
              <c:strCache>
                <c:ptCount val="1"/>
                <c:pt idx="0">
                  <c:v>Variante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val>
            <c:numRef>
              <c:f>'W''keitsbaum'!$AF$50:$AF$58</c:f>
              <c:numCache>
                <c:formatCode>"CHF"\ #,##0.00</c:formatCode>
                <c:ptCount val="9"/>
                <c:pt idx="0">
                  <c:v>11683325.220380181</c:v>
                </c:pt>
                <c:pt idx="1">
                  <c:v>15578138.164033584</c:v>
                </c:pt>
                <c:pt idx="2">
                  <c:v>50630155.444571905</c:v>
                </c:pt>
                <c:pt idx="3">
                  <c:v>12814502.787060052</c:v>
                </c:pt>
                <c:pt idx="4">
                  <c:v>17086374.919613302</c:v>
                </c:pt>
                <c:pt idx="5">
                  <c:v>55531924.900227688</c:v>
                </c:pt>
                <c:pt idx="6">
                  <c:v>83674439.049637124</c:v>
                </c:pt>
                <c:pt idx="7">
                  <c:v>111568145.95410499</c:v>
                </c:pt>
                <c:pt idx="8">
                  <c:v>362603712.81993312</c:v>
                </c:pt>
              </c:numCache>
            </c:numRef>
          </c:val>
        </c:ser>
        <c:ser>
          <c:idx val="2"/>
          <c:order val="2"/>
          <c:tx>
            <c:strRef>
              <c:f>'W''keitsbaum'!$AG$49</c:f>
              <c:strCache>
                <c:ptCount val="1"/>
                <c:pt idx="0">
                  <c:v>Variante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val>
            <c:numRef>
              <c:f>'W''keitsbaum'!$AG$50:$AG$58</c:f>
              <c:numCache>
                <c:formatCode>"CHF"\ #,##0.00</c:formatCode>
                <c:ptCount val="9"/>
                <c:pt idx="0">
                  <c:v>16086426.337849889</c:v>
                </c:pt>
                <c:pt idx="1">
                  <c:v>21448840.425084267</c:v>
                </c:pt>
                <c:pt idx="2">
                  <c:v>69709615.299031883</c:v>
                </c:pt>
                <c:pt idx="3">
                  <c:v>17645431.74444396</c:v>
                </c:pt>
                <c:pt idx="4">
                  <c:v>23527514.300544996</c:v>
                </c:pt>
                <c:pt idx="5">
                  <c:v>76465305.394285738</c:v>
                </c:pt>
                <c:pt idx="6">
                  <c:v>115232333.72910967</c:v>
                </c:pt>
                <c:pt idx="7">
                  <c:v>153644743.48654804</c:v>
                </c:pt>
                <c:pt idx="8">
                  <c:v>499350719.8364237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10303456"/>
        <c:axId val="410302672"/>
      </c:barChart>
      <c:catAx>
        <c:axId val="4103034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410302672"/>
        <c:crosses val="autoZero"/>
        <c:auto val="1"/>
        <c:lblAlgn val="ctr"/>
        <c:lblOffset val="100"/>
        <c:noMultiLvlLbl val="0"/>
      </c:catAx>
      <c:valAx>
        <c:axId val="4103026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&quot;CHF&quot;\ #,##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41030345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/>
      </a:solidFill>
      <a:round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CH" dirty="0">
                <a:solidFill>
                  <a:sysClr val="windowText" lastClr="000000"/>
                </a:solidFill>
              </a:rPr>
              <a:t>Risiken</a:t>
            </a:r>
            <a:r>
              <a:rPr lang="de-CH" baseline="0" dirty="0">
                <a:solidFill>
                  <a:sysClr val="windowText" lastClr="000000"/>
                </a:solidFill>
              </a:rPr>
              <a:t> der Varianten - Zustand 4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>
        <c:manualLayout>
          <c:layoutTarget val="inner"/>
          <c:xMode val="edge"/>
          <c:yMode val="edge"/>
          <c:x val="0.24231167076408142"/>
          <c:y val="0.13876849200668098"/>
          <c:w val="0.73643540801747731"/>
          <c:h val="0.7341947029348604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'W''keitsbaum'!$AP$5</c:f>
              <c:strCache>
                <c:ptCount val="1"/>
                <c:pt idx="0">
                  <c:v>Variante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'W''keitsbaum'!$AQ$4:$AU$4</c:f>
              <c:strCache>
                <c:ptCount val="1"/>
                <c:pt idx="0">
                  <c:v>Zustand 4</c:v>
                </c:pt>
              </c:strCache>
            </c:strRef>
          </c:cat>
          <c:val>
            <c:numRef>
              <c:f>'W''keitsbaum'!$AQ$5:$AU$5</c:f>
              <c:numCache>
                <c:formatCode>"CHF"\ #,##0.00</c:formatCode>
                <c:ptCount val="1"/>
                <c:pt idx="0">
                  <c:v>721206455.33757484</c:v>
                </c:pt>
              </c:numCache>
            </c:numRef>
          </c:val>
          <c:extLst/>
        </c:ser>
        <c:ser>
          <c:idx val="1"/>
          <c:order val="1"/>
          <c:tx>
            <c:strRef>
              <c:f>'W''keitsbaum'!$AP$6</c:f>
              <c:strCache>
                <c:ptCount val="1"/>
                <c:pt idx="0">
                  <c:v>Variante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'W''keitsbaum'!$AQ$4:$AU$4</c:f>
              <c:strCache>
                <c:ptCount val="1"/>
                <c:pt idx="0">
                  <c:v>Zustand 4</c:v>
                </c:pt>
              </c:strCache>
            </c:strRef>
          </c:cat>
          <c:val>
            <c:numRef>
              <c:f>'W''keitsbaum'!$AQ$6:$AU$6</c:f>
              <c:numCache>
                <c:formatCode>"CHF"\ #,##0.00</c:formatCode>
                <c:ptCount val="1"/>
                <c:pt idx="0">
                  <c:v>683460615.60205793</c:v>
                </c:pt>
              </c:numCache>
            </c:numRef>
          </c:val>
        </c:ser>
        <c:ser>
          <c:idx val="2"/>
          <c:order val="2"/>
          <c:tx>
            <c:strRef>
              <c:f>'W''keitsbaum'!$AP$7</c:f>
              <c:strCache>
                <c:ptCount val="1"/>
                <c:pt idx="0">
                  <c:v>Variante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'W''keitsbaum'!$AQ$4:$AU$4</c:f>
              <c:strCache>
                <c:ptCount val="1"/>
                <c:pt idx="0">
                  <c:v>Zustand 4</c:v>
                </c:pt>
              </c:strCache>
            </c:strRef>
          </c:cat>
          <c:val>
            <c:numRef>
              <c:f>'W''keitsbaum'!$AQ$7:$AU$7</c:f>
              <c:numCache>
                <c:formatCode>"CHF"\ #,##0.00</c:formatCode>
                <c:ptCount val="1"/>
                <c:pt idx="0">
                  <c:v>683422520.4341836</c:v>
                </c:pt>
              </c:numCache>
            </c:numRef>
          </c:val>
          <c:extLst/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410304240"/>
        <c:axId val="410305416"/>
      </c:barChart>
      <c:catAx>
        <c:axId val="41030424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410305416"/>
        <c:crosses val="autoZero"/>
        <c:auto val="1"/>
        <c:lblAlgn val="ctr"/>
        <c:lblOffset val="100"/>
        <c:noMultiLvlLbl val="0"/>
      </c:catAx>
      <c:valAx>
        <c:axId val="4103054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&quot;CHF&quot;\ #,##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41030424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1256911175336649"/>
          <c:y val="0.90053656645192082"/>
          <c:w val="0.55180057317085707"/>
          <c:h val="6.392090193271296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/>
      </a:solidFill>
      <a:round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CH" dirty="0">
                <a:solidFill>
                  <a:sysClr val="windowText" lastClr="000000"/>
                </a:solidFill>
              </a:rPr>
              <a:t>Risiken</a:t>
            </a:r>
            <a:r>
              <a:rPr lang="de-CH" baseline="0" dirty="0">
                <a:solidFill>
                  <a:sysClr val="windowText" lastClr="000000"/>
                </a:solidFill>
              </a:rPr>
              <a:t> der Varianten 2 und 3 - Zustand 4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>
        <c:manualLayout>
          <c:layoutTarget val="inner"/>
          <c:xMode val="edge"/>
          <c:yMode val="edge"/>
          <c:x val="0.24231167076408142"/>
          <c:y val="0.13876849200668098"/>
          <c:w val="0.73643540801747731"/>
          <c:h val="0.73419470293486044"/>
        </c:manualLayout>
      </c:layout>
      <c:barChart>
        <c:barDir val="col"/>
        <c:grouping val="clustered"/>
        <c:varyColors val="0"/>
        <c:ser>
          <c:idx val="1"/>
          <c:order val="1"/>
          <c:tx>
            <c:strRef>
              <c:f>'W''keitsbaum'!$AP$6</c:f>
              <c:strCache>
                <c:ptCount val="1"/>
                <c:pt idx="0">
                  <c:v>Variante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'W''keitsbaum'!$AQ$4:$AU$4</c:f>
              <c:strCache>
                <c:ptCount val="1"/>
                <c:pt idx="0">
                  <c:v>Zustand 4</c:v>
                </c:pt>
              </c:strCache>
            </c:strRef>
          </c:cat>
          <c:val>
            <c:numRef>
              <c:f>'W''keitsbaum'!$AQ$6:$AU$6</c:f>
              <c:numCache>
                <c:formatCode>"CHF"\ #,##0.00</c:formatCode>
                <c:ptCount val="1"/>
                <c:pt idx="0">
                  <c:v>683460615.60205793</c:v>
                </c:pt>
              </c:numCache>
            </c:numRef>
          </c:val>
        </c:ser>
        <c:ser>
          <c:idx val="2"/>
          <c:order val="2"/>
          <c:tx>
            <c:strRef>
              <c:f>'W''keitsbaum'!$AP$7</c:f>
              <c:strCache>
                <c:ptCount val="1"/>
                <c:pt idx="0">
                  <c:v>Variante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'W''keitsbaum'!$AQ$4:$AU$4</c:f>
              <c:strCache>
                <c:ptCount val="1"/>
                <c:pt idx="0">
                  <c:v>Zustand 4</c:v>
                </c:pt>
              </c:strCache>
            </c:strRef>
          </c:cat>
          <c:val>
            <c:numRef>
              <c:f>'W''keitsbaum'!$AQ$7:$AU$7</c:f>
              <c:numCache>
                <c:formatCode>"CHF"\ #,##0.00</c:formatCode>
                <c:ptCount val="1"/>
                <c:pt idx="0">
                  <c:v>683422520.4341836</c:v>
                </c:pt>
              </c:numCache>
            </c:numRef>
          </c:val>
          <c:extLst/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410305808"/>
        <c:axId val="410306200"/>
        <c:extLst>
          <c:ext xmlns:c15="http://schemas.microsoft.com/office/drawing/2012/chart" uri="{02D57815-91ED-43cb-92C2-25804820EDAC}">
            <c15:filteredBar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'W''keitsbaum'!$AP$5</c15:sqref>
                        </c15:formulaRef>
                      </c:ext>
                    </c:extLst>
                    <c:strCache>
                      <c:ptCount val="1"/>
                      <c:pt idx="0">
                        <c:v>Variante 1</c:v>
                      </c:pt>
                    </c:strCache>
                  </c:strRef>
                </c:tx>
                <c:spPr>
                  <a:solidFill>
                    <a:schemeClr val="accent1"/>
                  </a:solidFill>
                  <a:ln>
                    <a:noFill/>
                  </a:ln>
                  <a:effectLst/>
                </c:spPr>
                <c:invertIfNegative val="0"/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900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de-DE"/>
                    </a:p>
                  </c:txPr>
                  <c:dLblPos val="outEnd"/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>
                    <c:ext uri="{CE6537A1-D6FC-4f65-9D91-7224C49458BB}">
                      <c15:showLeaderLines val="0"/>
                    </c:ext>
                  </c:extLst>
                </c:dLbls>
                <c:cat>
                  <c:strRef>
                    <c:extLst>
                      <c:ext uri="{02D57815-91ED-43cb-92C2-25804820EDAC}">
                        <c15:formulaRef>
                          <c15:sqref>'W''keitsbaum'!$AQ$4:$AU$4</c15:sqref>
                        </c15:formulaRef>
                      </c:ext>
                    </c:extLst>
                    <c:strCache>
                      <c:ptCount val="1"/>
                      <c:pt idx="0">
                        <c:v>Zustand 4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'W''keitsbaum'!$AQ$5:$AU$5</c15:sqref>
                        </c15:formulaRef>
                      </c:ext>
                    </c:extLst>
                    <c:numCache>
                      <c:formatCode>"CHF"\ #,##0.00</c:formatCode>
                      <c:ptCount val="1"/>
                      <c:pt idx="0">
                        <c:v>721206455.33757484</c:v>
                      </c:pt>
                    </c:numCache>
                  </c:numRef>
                </c:val>
                <c:extLst/>
              </c15:ser>
            </c15:filteredBarSeries>
          </c:ext>
        </c:extLst>
      </c:barChart>
      <c:catAx>
        <c:axId val="41030580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410306200"/>
        <c:crosses val="autoZero"/>
        <c:auto val="1"/>
        <c:lblAlgn val="ctr"/>
        <c:lblOffset val="100"/>
        <c:noMultiLvlLbl val="0"/>
      </c:catAx>
      <c:valAx>
        <c:axId val="4103062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&quot;CHF&quot;\ #,##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41030580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1256911175336649"/>
          <c:y val="0.90053656645192082"/>
          <c:w val="0.55180057317085707"/>
          <c:h val="6.392090193271296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/>
      </a:solidFill>
      <a:round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CH" dirty="0">
                <a:solidFill>
                  <a:sysClr val="windowText" lastClr="000000"/>
                </a:solidFill>
              </a:rPr>
              <a:t>Reisezeitkostenvergleich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>
        <c:manualLayout>
          <c:layoutTarget val="inner"/>
          <c:xMode val="edge"/>
          <c:yMode val="edge"/>
          <c:x val="0.26316036381430752"/>
          <c:y val="0.14999543270548257"/>
          <c:w val="0.60511307961504812"/>
          <c:h val="0.7337644859357775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'--Kostenvergleich--'!$AQ$58</c:f>
              <c:strCache>
                <c:ptCount val="1"/>
                <c:pt idx="0">
                  <c:v>Variante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'--Kostenvergleich--'!$AR$57:$AS$57</c:f>
              <c:strCache>
                <c:ptCount val="2"/>
                <c:pt idx="0">
                  <c:v>Zustand 0</c:v>
                </c:pt>
                <c:pt idx="1">
                  <c:v>Zustand 4</c:v>
                </c:pt>
              </c:strCache>
            </c:strRef>
          </c:cat>
          <c:val>
            <c:numRef>
              <c:f>'--Kostenvergleich--'!$AR$58:$AS$58</c:f>
              <c:numCache>
                <c:formatCode>"CHF"\ #,##0.00</c:formatCode>
                <c:ptCount val="2"/>
                <c:pt idx="0">
                  <c:v>705874810.13229573</c:v>
                </c:pt>
                <c:pt idx="1">
                  <c:v>705874810.13229573</c:v>
                </c:pt>
              </c:numCache>
            </c:numRef>
          </c:val>
        </c:ser>
        <c:ser>
          <c:idx val="1"/>
          <c:order val="1"/>
          <c:tx>
            <c:strRef>
              <c:f>'--Kostenvergleich--'!$AQ$59</c:f>
              <c:strCache>
                <c:ptCount val="1"/>
                <c:pt idx="0">
                  <c:v>Variante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'--Kostenvergleich--'!$AR$57:$AS$57</c:f>
              <c:strCache>
                <c:ptCount val="2"/>
                <c:pt idx="0">
                  <c:v>Zustand 0</c:v>
                </c:pt>
                <c:pt idx="1">
                  <c:v>Zustand 4</c:v>
                </c:pt>
              </c:strCache>
            </c:strRef>
          </c:cat>
          <c:val>
            <c:numRef>
              <c:f>'--Kostenvergleich--'!$AR$59:$AS$59</c:f>
              <c:numCache>
                <c:formatCode>"CHF"\ #,##0.00</c:formatCode>
                <c:ptCount val="2"/>
                <c:pt idx="0">
                  <c:v>666890370.39677906</c:v>
                </c:pt>
                <c:pt idx="1">
                  <c:v>666890370.39677906</c:v>
                </c:pt>
              </c:numCache>
            </c:numRef>
          </c:val>
        </c:ser>
        <c:ser>
          <c:idx val="2"/>
          <c:order val="2"/>
          <c:tx>
            <c:strRef>
              <c:f>'--Kostenvergleich--'!$AQ$60</c:f>
              <c:strCache>
                <c:ptCount val="1"/>
                <c:pt idx="0">
                  <c:v>Variante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'--Kostenvergleich--'!$AR$57:$AS$57</c:f>
              <c:strCache>
                <c:ptCount val="2"/>
                <c:pt idx="0">
                  <c:v>Zustand 0</c:v>
                </c:pt>
                <c:pt idx="1">
                  <c:v>Zustand 4</c:v>
                </c:pt>
              </c:strCache>
            </c:strRef>
          </c:cat>
          <c:val>
            <c:numRef>
              <c:f>'--Kostenvergleich--'!$AR$60:$AS$60</c:f>
              <c:numCache>
                <c:formatCode>"CHF"\ #,##0.00</c:formatCode>
                <c:ptCount val="2"/>
                <c:pt idx="0">
                  <c:v>924103803.20410442</c:v>
                </c:pt>
                <c:pt idx="1">
                  <c:v>666409525.2289046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10695568"/>
        <c:axId val="410693608"/>
      </c:barChart>
      <c:catAx>
        <c:axId val="4106955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410693608"/>
        <c:crosses val="autoZero"/>
        <c:auto val="1"/>
        <c:lblAlgn val="ctr"/>
        <c:lblOffset val="100"/>
        <c:noMultiLvlLbl val="0"/>
      </c:catAx>
      <c:valAx>
        <c:axId val="4106936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&quot;CHF&quot;\ #,##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41069556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484839675939384"/>
          <c:y val="0.37176961922312907"/>
          <c:w val="0.14349035022307605"/>
          <c:h val="0.2564607615537419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/>
      </a:solidFill>
      <a:round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CH" dirty="0">
                <a:solidFill>
                  <a:sysClr val="windowText" lastClr="000000"/>
                </a:solidFill>
              </a:rPr>
              <a:t>Reisezeitkostenvergleich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>
        <c:manualLayout>
          <c:layoutTarget val="inner"/>
          <c:xMode val="edge"/>
          <c:yMode val="edge"/>
          <c:x val="0.26316036381430752"/>
          <c:y val="0.14999543270548257"/>
          <c:w val="0.60511307961504812"/>
          <c:h val="0.73376448593577759"/>
        </c:manualLayout>
      </c:layout>
      <c:barChart>
        <c:barDir val="col"/>
        <c:grouping val="clustered"/>
        <c:varyColors val="0"/>
        <c:ser>
          <c:idx val="1"/>
          <c:order val="1"/>
          <c:tx>
            <c:strRef>
              <c:f>'--Kostenvergleich--'!$AQ$59</c:f>
              <c:strCache>
                <c:ptCount val="1"/>
                <c:pt idx="0">
                  <c:v>Variante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'--Kostenvergleich--'!$AR$57:$AS$57</c:f>
              <c:strCache>
                <c:ptCount val="1"/>
                <c:pt idx="0">
                  <c:v>Zustand 4</c:v>
                </c:pt>
              </c:strCache>
            </c:strRef>
          </c:cat>
          <c:val>
            <c:numRef>
              <c:f>'--Kostenvergleich--'!$AR$59:$AS$59</c:f>
              <c:numCache>
                <c:formatCode>"CHF"\ #,##0.00</c:formatCode>
                <c:ptCount val="1"/>
                <c:pt idx="0">
                  <c:v>666890370.39677906</c:v>
                </c:pt>
              </c:numCache>
            </c:numRef>
          </c:val>
        </c:ser>
        <c:ser>
          <c:idx val="2"/>
          <c:order val="2"/>
          <c:tx>
            <c:strRef>
              <c:f>'--Kostenvergleich--'!$AQ$60</c:f>
              <c:strCache>
                <c:ptCount val="1"/>
                <c:pt idx="0">
                  <c:v>Variante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'--Kostenvergleich--'!$AR$57:$AS$57</c:f>
              <c:strCache>
                <c:ptCount val="1"/>
                <c:pt idx="0">
                  <c:v>Zustand 4</c:v>
                </c:pt>
              </c:strCache>
            </c:strRef>
          </c:cat>
          <c:val>
            <c:numRef>
              <c:f>'--Kostenvergleich--'!$AR$60:$AS$60</c:f>
              <c:numCache>
                <c:formatCode>"CHF"\ #,##0.00</c:formatCode>
                <c:ptCount val="1"/>
                <c:pt idx="0">
                  <c:v>666409525.2289046</c:v>
                </c:pt>
              </c:numCache>
            </c:numRef>
          </c:val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410695176"/>
        <c:axId val="410695960"/>
        <c:extLst>
          <c:ext xmlns:c15="http://schemas.microsoft.com/office/drawing/2012/chart" uri="{02D57815-91ED-43cb-92C2-25804820EDAC}">
            <c15:filteredBar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'--Kostenvergleich--'!$AQ$58</c15:sqref>
                        </c15:formulaRef>
                      </c:ext>
                    </c:extLst>
                    <c:strCache>
                      <c:ptCount val="1"/>
                      <c:pt idx="0">
                        <c:v>Variante 1</c:v>
                      </c:pt>
                    </c:strCache>
                  </c:strRef>
                </c:tx>
                <c:spPr>
                  <a:solidFill>
                    <a:schemeClr val="accent1"/>
                  </a:solidFill>
                  <a:ln>
                    <a:noFill/>
                  </a:ln>
                  <a:effectLst/>
                </c:spPr>
                <c:invertIfNegative val="0"/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900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de-DE"/>
                    </a:p>
                  </c:txPr>
                  <c:dLblPos val="outEnd"/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>
                    <c:ext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strRef>
                    <c:extLst>
                      <c:ext uri="{02D57815-91ED-43cb-92C2-25804820EDAC}">
                        <c15:formulaRef>
                          <c15:sqref>'--Kostenvergleich--'!$AR$57:$AS$57</c15:sqref>
                        </c15:formulaRef>
                      </c:ext>
                    </c:extLst>
                    <c:strCache>
                      <c:ptCount val="1"/>
                      <c:pt idx="0">
                        <c:v>Zustand 4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'--Kostenvergleich--'!$AR$58:$AS$58</c15:sqref>
                        </c15:formulaRef>
                      </c:ext>
                    </c:extLst>
                    <c:numCache>
                      <c:formatCode>"CHF"\ #,##0.00</c:formatCode>
                      <c:ptCount val="1"/>
                      <c:pt idx="0">
                        <c:v>705874810.13229573</c:v>
                      </c:pt>
                    </c:numCache>
                  </c:numRef>
                </c:val>
              </c15:ser>
            </c15:filteredBarSeries>
          </c:ext>
        </c:extLst>
      </c:barChart>
      <c:catAx>
        <c:axId val="4106951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410695960"/>
        <c:crosses val="autoZero"/>
        <c:auto val="1"/>
        <c:lblAlgn val="ctr"/>
        <c:lblOffset val="100"/>
        <c:noMultiLvlLbl val="0"/>
      </c:catAx>
      <c:valAx>
        <c:axId val="4106959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&quot;CHF&quot;\ #,##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4106951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484839675939384"/>
          <c:y val="0.37176961922312907"/>
          <c:w val="0.14349035022307605"/>
          <c:h val="0.2564607615537419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/>
      </a:solidFill>
      <a:round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CH" dirty="0">
                <a:solidFill>
                  <a:sysClr val="windowText" lastClr="000000"/>
                </a:solidFill>
              </a:rPr>
              <a:t>Risiken</a:t>
            </a:r>
            <a:r>
              <a:rPr lang="de-CH" baseline="0" dirty="0">
                <a:solidFill>
                  <a:sysClr val="windowText" lastClr="000000"/>
                </a:solidFill>
              </a:rPr>
              <a:t> der Varianten - Zustand 0</a:t>
            </a:r>
            <a:endParaRPr lang="de-CH" dirty="0">
              <a:solidFill>
                <a:sysClr val="windowText" lastClr="000000"/>
              </a:solidFill>
            </a:endParaRP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>
        <c:manualLayout>
          <c:layoutTarget val="inner"/>
          <c:xMode val="edge"/>
          <c:yMode val="edge"/>
          <c:x val="0.24231167076408142"/>
          <c:y val="0.13876849200668098"/>
          <c:w val="0.73643540801747731"/>
          <c:h val="0.7341947029348604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'W''keitsbaum'!$AP$5</c:f>
              <c:strCache>
                <c:ptCount val="1"/>
                <c:pt idx="0">
                  <c:v>Variante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-1.8652254232204277E-2"/>
                  <c:y val="5.5064423765211166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'W''keitsbaum'!$AQ$4</c:f>
              <c:strCache>
                <c:ptCount val="1"/>
                <c:pt idx="0">
                  <c:v>Zustand 0</c:v>
                </c:pt>
              </c:strCache>
            </c:strRef>
          </c:cat>
          <c:val>
            <c:numRef>
              <c:f>'W''keitsbaum'!$AQ$5</c:f>
              <c:numCache>
                <c:formatCode>"CHF"\ #,##0.00</c:formatCode>
                <c:ptCount val="1"/>
                <c:pt idx="0">
                  <c:v>721206455.33757484</c:v>
                </c:pt>
              </c:numCache>
            </c:numRef>
          </c:val>
        </c:ser>
        <c:ser>
          <c:idx val="1"/>
          <c:order val="1"/>
          <c:tx>
            <c:strRef>
              <c:f>'W''keitsbaum'!$AP$6</c:f>
              <c:strCache>
                <c:ptCount val="1"/>
                <c:pt idx="0">
                  <c:v>Variante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'W''keitsbaum'!$AQ$4</c:f>
              <c:strCache>
                <c:ptCount val="1"/>
                <c:pt idx="0">
                  <c:v>Zustand 0</c:v>
                </c:pt>
              </c:strCache>
            </c:strRef>
          </c:cat>
          <c:val>
            <c:numRef>
              <c:f>'W''keitsbaum'!$AQ$6</c:f>
              <c:numCache>
                <c:formatCode>"CHF"\ #,##0.00</c:formatCode>
                <c:ptCount val="1"/>
                <c:pt idx="0">
                  <c:v>683460615.60205793</c:v>
                </c:pt>
              </c:numCache>
            </c:numRef>
          </c:val>
        </c:ser>
        <c:ser>
          <c:idx val="2"/>
          <c:order val="2"/>
          <c:tx>
            <c:strRef>
              <c:f>'W''keitsbaum'!$AP$7</c:f>
              <c:strCache>
                <c:ptCount val="1"/>
                <c:pt idx="0">
                  <c:v>Variante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0"/>
                  <c:y val="1.1363636363636364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'W''keitsbaum'!$AQ$4</c:f>
              <c:strCache>
                <c:ptCount val="1"/>
                <c:pt idx="0">
                  <c:v>Zustand 0</c:v>
                </c:pt>
              </c:strCache>
            </c:strRef>
          </c:cat>
          <c:val>
            <c:numRef>
              <c:f>'W''keitsbaum'!$AQ$7</c:f>
              <c:numCache>
                <c:formatCode>"CHF"\ #,##0.00</c:formatCode>
                <c:ptCount val="1"/>
                <c:pt idx="0">
                  <c:v>941116798.40938354</c:v>
                </c:pt>
              </c:numCache>
            </c:numRef>
          </c:val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407167432"/>
        <c:axId val="407167824"/>
      </c:barChart>
      <c:catAx>
        <c:axId val="40716743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407167824"/>
        <c:crosses val="autoZero"/>
        <c:auto val="1"/>
        <c:lblAlgn val="ctr"/>
        <c:lblOffset val="100"/>
        <c:noMultiLvlLbl val="0"/>
      </c:catAx>
      <c:valAx>
        <c:axId val="4071678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&quot;CHF&quot;\ #,##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4071674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1256911175336649"/>
          <c:y val="0.90053656645192082"/>
          <c:w val="0.55180057317085707"/>
          <c:h val="6.392090193271296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/>
      </a:solidFill>
      <a:round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CH" dirty="0">
                <a:solidFill>
                  <a:sysClr val="windowText" lastClr="000000"/>
                </a:solidFill>
              </a:rPr>
              <a:t>Risiken der Szenarien - Zustand</a:t>
            </a:r>
            <a:r>
              <a:rPr lang="de-CH" baseline="0" dirty="0">
                <a:solidFill>
                  <a:sysClr val="windowText" lastClr="000000"/>
                </a:solidFill>
              </a:rPr>
              <a:t> 0</a:t>
            </a:r>
            <a:endParaRPr lang="de-CH" dirty="0">
              <a:solidFill>
                <a:sysClr val="windowText" lastClr="000000"/>
              </a:solidFill>
            </a:endParaRPr>
          </a:p>
        </c:rich>
      </c:tx>
      <c:layout>
        <c:manualLayout>
          <c:xMode val="edge"/>
          <c:yMode val="edge"/>
          <c:x val="0.34632422374726518"/>
          <c:y val="4.411764705882353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Variante 1</c:v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'W''keitsbaum'!$AD$9:$AD$17</c:f>
              <c:strCache>
                <c:ptCount val="9"/>
                <c:pt idx="0">
                  <c:v>SB1/SU1:</c:v>
                </c:pt>
                <c:pt idx="1">
                  <c:v>SB1/SU2:</c:v>
                </c:pt>
                <c:pt idx="2">
                  <c:v>SB1/SU3:</c:v>
                </c:pt>
                <c:pt idx="3">
                  <c:v>SB2/SU1:</c:v>
                </c:pt>
                <c:pt idx="4">
                  <c:v>SB2/SU2:</c:v>
                </c:pt>
                <c:pt idx="5">
                  <c:v>SB2/SU3:</c:v>
                </c:pt>
                <c:pt idx="6">
                  <c:v>SB3/SU1:</c:v>
                </c:pt>
                <c:pt idx="7">
                  <c:v>SB3/SU2:</c:v>
                </c:pt>
                <c:pt idx="8">
                  <c:v>SB3/SU3:</c:v>
                </c:pt>
              </c:strCache>
            </c:strRef>
          </c:cat>
          <c:val>
            <c:numRef>
              <c:f>'W''keitsbaum'!$AE$9:$AE$17</c:f>
              <c:numCache>
                <c:formatCode>"CHF"\ #,##0.00</c:formatCode>
                <c:ptCount val="9"/>
                <c:pt idx="0">
                  <c:v>8214013.8881396698</c:v>
                </c:pt>
                <c:pt idx="1">
                  <c:v>94499525.086080074</c:v>
                </c:pt>
                <c:pt idx="2">
                  <c:v>61655145.951233447</c:v>
                </c:pt>
                <c:pt idx="3">
                  <c:v>18021304.589293715</c:v>
                </c:pt>
                <c:pt idx="4">
                  <c:v>207321733.52198622</c:v>
                </c:pt>
                <c:pt idx="5">
                  <c:v>135259868.00028619</c:v>
                </c:pt>
                <c:pt idx="6">
                  <c:v>9807322.8568722215</c:v>
                </c:pt>
                <c:pt idx="7">
                  <c:v>112822578.22669935</c:v>
                </c:pt>
                <c:pt idx="8">
                  <c:v>73604963.216983914</c:v>
                </c:pt>
              </c:numCache>
            </c:numRef>
          </c:val>
        </c:ser>
        <c:ser>
          <c:idx val="1"/>
          <c:order val="1"/>
          <c:tx>
            <c:v>Variante 2</c:v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val>
            <c:numRef>
              <c:f>'W''keitsbaum'!$AE$20:$AE$28</c:f>
              <c:numCache>
                <c:formatCode>"CHF"\ #,##0.00</c:formatCode>
                <c:ptCount val="9"/>
                <c:pt idx="0">
                  <c:v>7788883.4802534552</c:v>
                </c:pt>
                <c:pt idx="1">
                  <c:v>89574294.443193093</c:v>
                </c:pt>
                <c:pt idx="2">
                  <c:v>58419410.128352195</c:v>
                </c:pt>
                <c:pt idx="3">
                  <c:v>17086003.71608007</c:v>
                </c:pt>
                <c:pt idx="4">
                  <c:v>196493311.57555294</c:v>
                </c:pt>
                <c:pt idx="5">
                  <c:v>128150595.92360236</c:v>
                </c:pt>
                <c:pt idx="6">
                  <c:v>9297159.8944041263</c:v>
                </c:pt>
                <c:pt idx="7">
                  <c:v>106919473.20601726</c:v>
                </c:pt>
                <c:pt idx="8">
                  <c:v>69731483.234602511</c:v>
                </c:pt>
              </c:numCache>
            </c:numRef>
          </c:val>
        </c:ser>
        <c:ser>
          <c:idx val="2"/>
          <c:order val="2"/>
          <c:tx>
            <c:v>Variante 3</c:v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val>
            <c:numRef>
              <c:f>'W''keitsbaum'!$AE$31:$AE$39</c:f>
              <c:numCache>
                <c:formatCode>"CHF"\ #,##0.00</c:formatCode>
                <c:ptCount val="9"/>
                <c:pt idx="0">
                  <c:v>10724284.225233261</c:v>
                </c:pt>
                <c:pt idx="1">
                  <c:v>123330832.44423452</c:v>
                </c:pt>
                <c:pt idx="2">
                  <c:v>80434171.498882934</c:v>
                </c:pt>
                <c:pt idx="3">
                  <c:v>23527242.325925283</c:v>
                </c:pt>
                <c:pt idx="4">
                  <c:v>270566414.45626742</c:v>
                </c:pt>
                <c:pt idx="5">
                  <c:v>176458397.06373632</c:v>
                </c:pt>
                <c:pt idx="6">
                  <c:v>12803592.636567743</c:v>
                </c:pt>
                <c:pt idx="7">
                  <c:v>147242879.1746085</c:v>
                </c:pt>
                <c:pt idx="8">
                  <c:v>96028984.583927631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07168608"/>
        <c:axId val="347814200"/>
      </c:barChart>
      <c:catAx>
        <c:axId val="4071686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347814200"/>
        <c:crosses val="autoZero"/>
        <c:auto val="1"/>
        <c:lblAlgn val="ctr"/>
        <c:lblOffset val="100"/>
        <c:noMultiLvlLbl val="0"/>
      </c:catAx>
      <c:valAx>
        <c:axId val="3478142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&quot;CHF&quot;\ #,##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40716860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/>
      </a:solidFill>
      <a:round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CH" dirty="0">
                <a:solidFill>
                  <a:sysClr val="windowText" lastClr="000000"/>
                </a:solidFill>
              </a:rPr>
              <a:t>Reisezeitkosten -</a:t>
            </a:r>
            <a:r>
              <a:rPr lang="de-CH" baseline="0" dirty="0">
                <a:solidFill>
                  <a:sysClr val="windowText" lastClr="000000"/>
                </a:solidFill>
              </a:rPr>
              <a:t> Zustand 0</a:t>
            </a:r>
            <a:endParaRPr lang="de-CH" dirty="0">
              <a:solidFill>
                <a:sysClr val="windowText" lastClr="000000"/>
              </a:solidFill>
            </a:endParaRP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>
        <c:manualLayout>
          <c:layoutTarget val="inner"/>
          <c:xMode val="edge"/>
          <c:yMode val="edge"/>
          <c:x val="0.24271957324778848"/>
          <c:y val="0.14725233473722762"/>
          <c:w val="0.71449057872395594"/>
          <c:h val="0.7569764389916375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'--Kostenvergleich--'!$D$4</c:f>
              <c:strCache>
                <c:ptCount val="1"/>
                <c:pt idx="0">
                  <c:v>Variante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'--Kostenvergleich--'!$E$3:$F$3</c:f>
              <c:strCache>
                <c:ptCount val="1"/>
                <c:pt idx="0">
                  <c:v>Reisezeitkosten</c:v>
                </c:pt>
              </c:strCache>
            </c:strRef>
          </c:cat>
          <c:val>
            <c:numRef>
              <c:f>'--Kostenvergleich--'!$E$4:$F$4</c:f>
              <c:numCache>
                <c:formatCode>"CHF"\ #,##0.00</c:formatCode>
                <c:ptCount val="1"/>
                <c:pt idx="0">
                  <c:v>705874810.13229573</c:v>
                </c:pt>
              </c:numCache>
            </c:numRef>
          </c:val>
        </c:ser>
        <c:ser>
          <c:idx val="1"/>
          <c:order val="1"/>
          <c:tx>
            <c:strRef>
              <c:f>'--Kostenvergleich--'!$D$5</c:f>
              <c:strCache>
                <c:ptCount val="1"/>
                <c:pt idx="0">
                  <c:v>Variante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'--Kostenvergleich--'!$E$3:$F$3</c:f>
              <c:strCache>
                <c:ptCount val="1"/>
                <c:pt idx="0">
                  <c:v>Reisezeitkosten</c:v>
                </c:pt>
              </c:strCache>
            </c:strRef>
          </c:cat>
          <c:val>
            <c:numRef>
              <c:f>'--Kostenvergleich--'!$E$5:$F$5</c:f>
              <c:numCache>
                <c:formatCode>"CHF"\ #,##0.00</c:formatCode>
                <c:ptCount val="1"/>
                <c:pt idx="0">
                  <c:v>666890370.39677906</c:v>
                </c:pt>
              </c:numCache>
            </c:numRef>
          </c:val>
        </c:ser>
        <c:ser>
          <c:idx val="2"/>
          <c:order val="2"/>
          <c:tx>
            <c:strRef>
              <c:f>'--Kostenvergleich--'!$D$6</c:f>
              <c:strCache>
                <c:ptCount val="1"/>
                <c:pt idx="0">
                  <c:v>Variante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'--Kostenvergleich--'!$E$3:$F$3</c:f>
              <c:strCache>
                <c:ptCount val="1"/>
                <c:pt idx="0">
                  <c:v>Reisezeitkosten</c:v>
                </c:pt>
              </c:strCache>
            </c:strRef>
          </c:cat>
          <c:val>
            <c:numRef>
              <c:f>'--Kostenvergleich--'!$E$6:$F$6</c:f>
              <c:numCache>
                <c:formatCode>"CHF"\ #,##0.00</c:formatCode>
                <c:ptCount val="1"/>
                <c:pt idx="0">
                  <c:v>924103803.20410442</c:v>
                </c:pt>
              </c:numCache>
            </c:numRef>
          </c:val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347811848"/>
        <c:axId val="347807928"/>
      </c:barChart>
      <c:catAx>
        <c:axId val="34781184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347807928"/>
        <c:crosses val="autoZero"/>
        <c:auto val="1"/>
        <c:lblAlgn val="ctr"/>
        <c:lblOffset val="100"/>
        <c:noMultiLvlLbl val="0"/>
      </c:catAx>
      <c:valAx>
        <c:axId val="3478079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&quot;CHF&quot;\ #,##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3478118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489041589708694"/>
          <c:y val="0.9190886894952085"/>
          <c:w val="0.47966061533974919"/>
          <c:h val="6.540743453579930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/>
      </a:solidFill>
      <a:round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CH" dirty="0">
                <a:solidFill>
                  <a:sysClr val="windowText" lastClr="000000"/>
                </a:solidFill>
              </a:rPr>
              <a:t>Unterhalts- und Baukosten -</a:t>
            </a:r>
            <a:r>
              <a:rPr lang="de-CH" baseline="0" dirty="0">
                <a:solidFill>
                  <a:sysClr val="windowText" lastClr="000000"/>
                </a:solidFill>
              </a:rPr>
              <a:t> Zustand 0</a:t>
            </a:r>
            <a:endParaRPr lang="de-CH" dirty="0">
              <a:solidFill>
                <a:sysClr val="windowText" lastClr="000000"/>
              </a:solidFill>
            </a:endParaRP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>
        <c:manualLayout>
          <c:layoutTarget val="inner"/>
          <c:xMode val="edge"/>
          <c:yMode val="edge"/>
          <c:x val="0.22728747448235637"/>
          <c:y val="0.14725233473722762"/>
          <c:w val="0.74278275979391473"/>
          <c:h val="0.7647283769761338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'--Kostenvergleich--'!$D$4</c:f>
              <c:strCache>
                <c:ptCount val="1"/>
                <c:pt idx="0">
                  <c:v>Variante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'--Kostenvergleich--'!$E$3</c:f>
              <c:strCache>
                <c:ptCount val="1"/>
                <c:pt idx="0">
                  <c:v>Unterhaltskosten</c:v>
                </c:pt>
              </c:strCache>
            </c:strRef>
          </c:cat>
          <c:val>
            <c:numRef>
              <c:f>'--Kostenvergleich--'!$E$4</c:f>
              <c:numCache>
                <c:formatCode>"CHF"\ #,##0.00</c:formatCode>
                <c:ptCount val="1"/>
                <c:pt idx="0">
                  <c:v>252000</c:v>
                </c:pt>
              </c:numCache>
            </c:numRef>
          </c:val>
        </c:ser>
        <c:ser>
          <c:idx val="1"/>
          <c:order val="1"/>
          <c:tx>
            <c:strRef>
              <c:f>'--Kostenvergleich--'!$D$5</c:f>
              <c:strCache>
                <c:ptCount val="1"/>
                <c:pt idx="0">
                  <c:v>Variante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-1.0288065843621399E-2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'--Kostenvergleich--'!$E$3</c:f>
              <c:strCache>
                <c:ptCount val="1"/>
                <c:pt idx="0">
                  <c:v>Unterhaltskosten</c:v>
                </c:pt>
              </c:strCache>
            </c:strRef>
          </c:cat>
          <c:val>
            <c:numRef>
              <c:f>'--Kostenvergleich--'!$E$5</c:f>
              <c:numCache>
                <c:formatCode>"CHF"\ #,##0.00</c:formatCode>
                <c:ptCount val="1"/>
                <c:pt idx="0">
                  <c:v>1490600</c:v>
                </c:pt>
              </c:numCache>
            </c:numRef>
          </c:val>
        </c:ser>
        <c:ser>
          <c:idx val="2"/>
          <c:order val="2"/>
          <c:tx>
            <c:strRef>
              <c:f>'--Kostenvergleich--'!$D$6</c:f>
              <c:strCache>
                <c:ptCount val="1"/>
                <c:pt idx="0">
                  <c:v>Variante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'--Kostenvergleich--'!$E$3</c:f>
              <c:strCache>
                <c:ptCount val="1"/>
                <c:pt idx="0">
                  <c:v>Unterhaltskosten</c:v>
                </c:pt>
              </c:strCache>
            </c:strRef>
          </c:cat>
          <c:val>
            <c:numRef>
              <c:f>'--Kostenvergleich--'!$E$6</c:f>
              <c:numCache>
                <c:formatCode>"CHF"\ #,##0.00</c:formatCode>
                <c:ptCount val="1"/>
                <c:pt idx="0">
                  <c:v>1933350</c:v>
                </c:pt>
              </c:numCache>
            </c:numRef>
          </c:val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347806752"/>
        <c:axId val="347808712"/>
      </c:barChart>
      <c:catAx>
        <c:axId val="34780675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347808712"/>
        <c:crosses val="autoZero"/>
        <c:auto val="1"/>
        <c:lblAlgn val="ctr"/>
        <c:lblOffset val="100"/>
        <c:noMultiLvlLbl val="0"/>
      </c:catAx>
      <c:valAx>
        <c:axId val="3478087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&quot;CHF&quot;\ #,##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34780675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8491238942354433"/>
          <c:y val="0.92296465848745646"/>
          <c:w val="0.44108036842616893"/>
          <c:h val="6.540743453579930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/>
      </a:solidFill>
      <a:round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CH" dirty="0">
                <a:solidFill>
                  <a:sysClr val="windowText" lastClr="000000"/>
                </a:solidFill>
              </a:rPr>
              <a:t>Risiken</a:t>
            </a:r>
            <a:r>
              <a:rPr lang="de-CH" baseline="0" dirty="0">
                <a:solidFill>
                  <a:sysClr val="windowText" lastClr="000000"/>
                </a:solidFill>
              </a:rPr>
              <a:t> der Varianten - Zustand 1</a:t>
            </a:r>
            <a:endParaRPr lang="de-CH" dirty="0">
              <a:solidFill>
                <a:sysClr val="windowText" lastClr="000000"/>
              </a:solidFill>
            </a:endParaRP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>
        <c:manualLayout>
          <c:layoutTarget val="inner"/>
          <c:xMode val="edge"/>
          <c:yMode val="edge"/>
          <c:x val="0.24231167076408142"/>
          <c:y val="0.13876849200668098"/>
          <c:w val="0.73643540801747731"/>
          <c:h val="0.7341947029348604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'W''keitsbaum'!$AP$5</c:f>
              <c:strCache>
                <c:ptCount val="1"/>
                <c:pt idx="0">
                  <c:v>Variante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'W''keitsbaum'!$AQ$4:$AU$4</c:f>
              <c:strCache>
                <c:ptCount val="1"/>
                <c:pt idx="0">
                  <c:v>Zustand 1</c:v>
                </c:pt>
              </c:strCache>
            </c:strRef>
          </c:cat>
          <c:val>
            <c:numRef>
              <c:f>'W''keitsbaum'!$AQ$5:$AU$5</c:f>
              <c:numCache>
                <c:formatCode>"CHF"\ #,##0.00</c:formatCode>
                <c:ptCount val="1"/>
                <c:pt idx="0">
                  <c:v>721370010.22099483</c:v>
                </c:pt>
              </c:numCache>
            </c:numRef>
          </c:val>
          <c:extLst/>
        </c:ser>
        <c:ser>
          <c:idx val="1"/>
          <c:order val="1"/>
          <c:tx>
            <c:strRef>
              <c:f>'W''keitsbaum'!$AP$6</c:f>
              <c:strCache>
                <c:ptCount val="1"/>
                <c:pt idx="0">
                  <c:v>Variante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'W''keitsbaum'!$AQ$4:$AU$4</c:f>
              <c:strCache>
                <c:ptCount val="1"/>
                <c:pt idx="0">
                  <c:v>Zustand 1</c:v>
                </c:pt>
              </c:strCache>
            </c:strRef>
          </c:cat>
          <c:val>
            <c:numRef>
              <c:f>'W''keitsbaum'!$AQ$6:$AU$6</c:f>
              <c:numCache>
                <c:formatCode>"CHF"\ #,##0.00</c:formatCode>
                <c:ptCount val="1"/>
                <c:pt idx="0">
                  <c:v>683624170.48547816</c:v>
                </c:pt>
              </c:numCache>
            </c:numRef>
          </c:val>
        </c:ser>
        <c:ser>
          <c:idx val="2"/>
          <c:order val="2"/>
          <c:tx>
            <c:strRef>
              <c:f>'W''keitsbaum'!$AP$7</c:f>
              <c:strCache>
                <c:ptCount val="1"/>
                <c:pt idx="0">
                  <c:v>Variante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-9.4306180800148095E-17"/>
                  <c:y val="1.937984496124031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'W''keitsbaum'!$AQ$4:$AU$4</c:f>
              <c:strCache>
                <c:ptCount val="1"/>
                <c:pt idx="0">
                  <c:v>Zustand 1</c:v>
                </c:pt>
              </c:strCache>
            </c:strRef>
          </c:cat>
          <c:val>
            <c:numRef>
              <c:f>'W''keitsbaum'!$AQ$7:$AU$7</c:f>
              <c:numCache>
                <c:formatCode>"CHF"\ #,##0.00</c:formatCode>
                <c:ptCount val="1"/>
                <c:pt idx="0">
                  <c:v>941280353.29280353</c:v>
                </c:pt>
              </c:numCache>
            </c:numRef>
          </c:val>
          <c:extLst/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347813808"/>
        <c:axId val="347807144"/>
      </c:barChart>
      <c:catAx>
        <c:axId val="34781380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347807144"/>
        <c:crosses val="autoZero"/>
        <c:auto val="1"/>
        <c:lblAlgn val="ctr"/>
        <c:lblOffset val="100"/>
        <c:noMultiLvlLbl val="0"/>
      </c:catAx>
      <c:valAx>
        <c:axId val="3478071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&quot;CHF&quot;\ #,##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34781380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1256911175336649"/>
          <c:y val="0.90053656645192082"/>
          <c:w val="0.55180057317085707"/>
          <c:h val="6.392090193271296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/>
      </a:solidFill>
      <a:round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CH" dirty="0">
                <a:solidFill>
                  <a:sysClr val="windowText" lastClr="000000"/>
                </a:solidFill>
              </a:rPr>
              <a:t>Risiken</a:t>
            </a:r>
            <a:r>
              <a:rPr lang="de-CH" baseline="0" dirty="0">
                <a:solidFill>
                  <a:sysClr val="windowText" lastClr="000000"/>
                </a:solidFill>
              </a:rPr>
              <a:t> der Varianten - Zustand 2</a:t>
            </a:r>
            <a:endParaRPr lang="de-CH" dirty="0">
              <a:solidFill>
                <a:sysClr val="windowText" lastClr="000000"/>
              </a:solidFill>
            </a:endParaRP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>
        <c:manualLayout>
          <c:layoutTarget val="inner"/>
          <c:xMode val="edge"/>
          <c:yMode val="edge"/>
          <c:x val="0.24231167076408142"/>
          <c:y val="0.13876849200668098"/>
          <c:w val="0.73643540801747731"/>
          <c:h val="0.7341947029348604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'W''keitsbaum'!$AP$5</c:f>
              <c:strCache>
                <c:ptCount val="1"/>
                <c:pt idx="0">
                  <c:v>Variante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'W''keitsbaum'!$AQ$4:$AU$4</c:f>
              <c:strCache>
                <c:ptCount val="1"/>
                <c:pt idx="0">
                  <c:v>Zustand 2</c:v>
                </c:pt>
              </c:strCache>
            </c:strRef>
          </c:cat>
          <c:val>
            <c:numRef>
              <c:f>'W''keitsbaum'!$AQ$5:$AU$5</c:f>
              <c:numCache>
                <c:formatCode>"CHF"\ #,##0.00</c:formatCode>
                <c:ptCount val="1"/>
                <c:pt idx="0">
                  <c:v>721206455.33757484</c:v>
                </c:pt>
              </c:numCache>
            </c:numRef>
          </c:val>
          <c:extLst/>
        </c:ser>
        <c:ser>
          <c:idx val="1"/>
          <c:order val="1"/>
          <c:tx>
            <c:strRef>
              <c:f>'W''keitsbaum'!$AP$6</c:f>
              <c:strCache>
                <c:ptCount val="1"/>
                <c:pt idx="0">
                  <c:v>Variante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'W''keitsbaum'!$AQ$4:$AU$4</c:f>
              <c:strCache>
                <c:ptCount val="1"/>
                <c:pt idx="0">
                  <c:v>Zustand 2</c:v>
                </c:pt>
              </c:strCache>
            </c:strRef>
          </c:cat>
          <c:val>
            <c:numRef>
              <c:f>'W''keitsbaum'!$AQ$6:$AU$6</c:f>
              <c:numCache>
                <c:formatCode>"CHF"\ #,##0.00</c:formatCode>
                <c:ptCount val="1"/>
                <c:pt idx="0">
                  <c:v>683556530.23310637</c:v>
                </c:pt>
              </c:numCache>
            </c:numRef>
          </c:val>
        </c:ser>
        <c:ser>
          <c:idx val="2"/>
          <c:order val="2"/>
          <c:tx>
            <c:strRef>
              <c:f>'W''keitsbaum'!$AP$7</c:f>
              <c:strCache>
                <c:ptCount val="1"/>
                <c:pt idx="0">
                  <c:v>Variante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-9.4306180800148095E-17"/>
                  <c:y val="1.5503875968992248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'W''keitsbaum'!$AQ$4:$AU$4</c:f>
              <c:strCache>
                <c:ptCount val="1"/>
                <c:pt idx="0">
                  <c:v>Zustand 2</c:v>
                </c:pt>
              </c:strCache>
            </c:strRef>
          </c:cat>
          <c:val>
            <c:numRef>
              <c:f>'W''keitsbaum'!$AQ$7:$AU$7</c:f>
              <c:numCache>
                <c:formatCode>"CHF"\ #,##0.00</c:formatCode>
                <c:ptCount val="1"/>
                <c:pt idx="0">
                  <c:v>940986978.60260463</c:v>
                </c:pt>
              </c:numCache>
            </c:numRef>
          </c:val>
          <c:extLst/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347809104"/>
        <c:axId val="347812632"/>
      </c:barChart>
      <c:catAx>
        <c:axId val="34780910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347812632"/>
        <c:crosses val="autoZero"/>
        <c:auto val="1"/>
        <c:lblAlgn val="ctr"/>
        <c:lblOffset val="100"/>
        <c:noMultiLvlLbl val="0"/>
      </c:catAx>
      <c:valAx>
        <c:axId val="3478126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&quot;CHF&quot;\ #,##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34780910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1256911175336649"/>
          <c:y val="0.90053656645192082"/>
          <c:w val="0.55180057317085707"/>
          <c:h val="6.392090193271296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/>
      </a:solidFill>
      <a:round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CH" dirty="0">
                <a:solidFill>
                  <a:sysClr val="windowText" lastClr="000000"/>
                </a:solidFill>
              </a:rPr>
              <a:t>Unfallkostenvergleich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>
        <c:manualLayout>
          <c:layoutTarget val="inner"/>
          <c:xMode val="edge"/>
          <c:yMode val="edge"/>
          <c:x val="0.26316036381430752"/>
          <c:y val="0.14999543270548257"/>
          <c:w val="0.60511307961504812"/>
          <c:h val="0.7337644859357775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'--Kostenvergleich--'!$AJ$58</c:f>
              <c:strCache>
                <c:ptCount val="1"/>
                <c:pt idx="0">
                  <c:v>Variante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'--Kostenvergleich--'!$AK$57:$AL$57</c:f>
              <c:strCache>
                <c:ptCount val="2"/>
                <c:pt idx="0">
                  <c:v>Zustand 0</c:v>
                </c:pt>
                <c:pt idx="1">
                  <c:v>Zustand 2</c:v>
                </c:pt>
              </c:strCache>
            </c:strRef>
          </c:cat>
          <c:val>
            <c:numRef>
              <c:f>'--Kostenvergleich--'!$AK$58:$AL$58</c:f>
              <c:numCache>
                <c:formatCode>"CHF"\ #,##0.00</c:formatCode>
                <c:ptCount val="2"/>
                <c:pt idx="0">
                  <c:v>451468.87565493502</c:v>
                </c:pt>
                <c:pt idx="1">
                  <c:v>451468.87565493502</c:v>
                </c:pt>
              </c:numCache>
            </c:numRef>
          </c:val>
        </c:ser>
        <c:ser>
          <c:idx val="1"/>
          <c:order val="1"/>
          <c:tx>
            <c:strRef>
              <c:f>'--Kostenvergleich--'!$AJ$59</c:f>
              <c:strCache>
                <c:ptCount val="1"/>
                <c:pt idx="0">
                  <c:v>Variante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'--Kostenvergleich--'!$AK$57:$AL$57</c:f>
              <c:strCache>
                <c:ptCount val="2"/>
                <c:pt idx="0">
                  <c:v>Zustand 0</c:v>
                </c:pt>
                <c:pt idx="1">
                  <c:v>Zustand 2</c:v>
                </c:pt>
              </c:strCache>
            </c:strRef>
          </c:cat>
          <c:val>
            <c:numRef>
              <c:f>'--Kostenvergleich--'!$AK$59:$AL$59</c:f>
              <c:numCache>
                <c:formatCode>"CHF"\ #,##0.00</c:formatCode>
                <c:ptCount val="2"/>
                <c:pt idx="0">
                  <c:v>451468.87565493502</c:v>
                </c:pt>
                <c:pt idx="1">
                  <c:v>547383.5067033458</c:v>
                </c:pt>
              </c:numCache>
            </c:numRef>
          </c:val>
        </c:ser>
        <c:ser>
          <c:idx val="2"/>
          <c:order val="2"/>
          <c:tx>
            <c:strRef>
              <c:f>'--Kostenvergleich--'!$AJ$60</c:f>
              <c:strCache>
                <c:ptCount val="1"/>
                <c:pt idx="0">
                  <c:v>Variante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'--Kostenvergleich--'!$AK$57:$AL$57</c:f>
              <c:strCache>
                <c:ptCount val="2"/>
                <c:pt idx="0">
                  <c:v>Zustand 0</c:v>
                </c:pt>
                <c:pt idx="1">
                  <c:v>Zustand 2</c:v>
                </c:pt>
              </c:strCache>
            </c:strRef>
          </c:cat>
          <c:val>
            <c:numRef>
              <c:f>'--Kostenvergleich--'!$AK$60:$AL$60</c:f>
              <c:numCache>
                <c:formatCode>"CHF"\ #,##0.00</c:formatCode>
                <c:ptCount val="2"/>
                <c:pt idx="0">
                  <c:v>451468.87565493502</c:v>
                </c:pt>
                <c:pt idx="1">
                  <c:v>321649.06887587841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47809888"/>
        <c:axId val="347810280"/>
      </c:barChart>
      <c:catAx>
        <c:axId val="3478098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347810280"/>
        <c:crosses val="autoZero"/>
        <c:auto val="1"/>
        <c:lblAlgn val="ctr"/>
        <c:lblOffset val="100"/>
        <c:noMultiLvlLbl val="0"/>
      </c:catAx>
      <c:valAx>
        <c:axId val="3478102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&quot;CHF&quot;\ #,##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34780988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484839675939384"/>
          <c:y val="0.37176961922312907"/>
          <c:w val="0.14349035022307605"/>
          <c:h val="0.2564607615537419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/>
      </a:solidFill>
      <a:round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CH" dirty="0">
                <a:solidFill>
                  <a:sysClr val="windowText" lastClr="000000"/>
                </a:solidFill>
              </a:rPr>
              <a:t>Risiken</a:t>
            </a:r>
            <a:r>
              <a:rPr lang="de-CH" baseline="0" dirty="0">
                <a:solidFill>
                  <a:sysClr val="windowText" lastClr="000000"/>
                </a:solidFill>
              </a:rPr>
              <a:t> der Varianten - Zustand 3</a:t>
            </a:r>
            <a:endParaRPr lang="de-CH" dirty="0">
              <a:solidFill>
                <a:sysClr val="windowText" lastClr="000000"/>
              </a:solidFill>
            </a:endParaRP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>
        <c:manualLayout>
          <c:layoutTarget val="inner"/>
          <c:xMode val="edge"/>
          <c:yMode val="edge"/>
          <c:x val="0.24231167076408142"/>
          <c:y val="0.13876849200668098"/>
          <c:w val="0.73643540801747731"/>
          <c:h val="0.7341947029348604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'W''keitsbaum'!$AP$5</c:f>
              <c:strCache>
                <c:ptCount val="1"/>
                <c:pt idx="0">
                  <c:v>Variante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'W''keitsbaum'!$AQ$4:$AU$4</c:f>
              <c:strCache>
                <c:ptCount val="1"/>
                <c:pt idx="0">
                  <c:v>Zustand 3</c:v>
                </c:pt>
              </c:strCache>
            </c:strRef>
          </c:cat>
          <c:val>
            <c:numRef>
              <c:f>'W''keitsbaum'!$AQ$5:$AU$5</c:f>
              <c:numCache>
                <c:formatCode>"CHF"\ #,##0.00</c:formatCode>
                <c:ptCount val="1"/>
                <c:pt idx="0">
                  <c:v>761086367.56332517</c:v>
                </c:pt>
              </c:numCache>
            </c:numRef>
          </c:val>
          <c:extLst/>
        </c:ser>
        <c:ser>
          <c:idx val="1"/>
          <c:order val="1"/>
          <c:tx>
            <c:strRef>
              <c:f>'W''keitsbaum'!$AP$6</c:f>
              <c:strCache>
                <c:ptCount val="1"/>
                <c:pt idx="0">
                  <c:v>Variante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'W''keitsbaum'!$AQ$4:$AU$4</c:f>
              <c:strCache>
                <c:ptCount val="1"/>
                <c:pt idx="0">
                  <c:v>Zustand 3</c:v>
                </c:pt>
              </c:strCache>
            </c:strRef>
          </c:cat>
          <c:val>
            <c:numRef>
              <c:f>'W''keitsbaum'!$AQ$6:$AU$6</c:f>
              <c:numCache>
                <c:formatCode>"CHF"\ #,##0.00</c:formatCode>
                <c:ptCount val="1"/>
                <c:pt idx="0">
                  <c:v>721170719.25956202</c:v>
                </c:pt>
              </c:numCache>
            </c:numRef>
          </c:val>
        </c:ser>
        <c:ser>
          <c:idx val="2"/>
          <c:order val="2"/>
          <c:tx>
            <c:strRef>
              <c:f>'W''keitsbaum'!$AP$7</c:f>
              <c:strCache>
                <c:ptCount val="1"/>
                <c:pt idx="0">
                  <c:v>Variante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'W''keitsbaum'!$AQ$4:$AU$4</c:f>
              <c:strCache>
                <c:ptCount val="1"/>
                <c:pt idx="0">
                  <c:v>Zustand 3</c:v>
                </c:pt>
              </c:strCache>
            </c:strRef>
          </c:cat>
          <c:val>
            <c:numRef>
              <c:f>'W''keitsbaum'!$AQ$7:$AU$7</c:f>
              <c:numCache>
                <c:formatCode>"CHF"\ #,##0.00</c:formatCode>
                <c:ptCount val="1"/>
                <c:pt idx="0">
                  <c:v>993110930.55332208</c:v>
                </c:pt>
              </c:numCache>
            </c:numRef>
          </c:val>
          <c:extLst/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347811456"/>
        <c:axId val="347812240"/>
      </c:barChart>
      <c:catAx>
        <c:axId val="34781145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347812240"/>
        <c:crosses val="autoZero"/>
        <c:auto val="1"/>
        <c:lblAlgn val="ctr"/>
        <c:lblOffset val="100"/>
        <c:noMultiLvlLbl val="0"/>
      </c:catAx>
      <c:valAx>
        <c:axId val="3478122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&quot;CHF&quot;\ #,##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34781145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1256911175336649"/>
          <c:y val="0.90053656645192082"/>
          <c:w val="0.55180057317085707"/>
          <c:h val="6.392090193271296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/>
      </a:solidFill>
      <a:round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1138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ED7B4F-8443-4D0D-AD8F-7A6F389D0467}" type="datetimeFigureOut">
              <a:rPr lang="de-CH" smtClean="0"/>
              <a:t>24.05.2020</a:t>
            </a:fld>
            <a:endParaRPr lang="de-C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8ED45A-D577-44F2-AA41-6E81CCFBA8AC}" type="slidenum">
              <a:rPr lang="de-CH" smtClean="0"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8848145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/>
          <a:lstStyle>
            <a:lvl1pPr algn="l">
              <a:defRPr sz="1300"/>
            </a:lvl1pPr>
          </a:lstStyle>
          <a:p>
            <a:endParaRPr lang="de-CH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4021295" y="1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/>
          <a:lstStyle>
            <a:lvl1pPr algn="r">
              <a:defRPr sz="1300"/>
            </a:lvl1pPr>
          </a:lstStyle>
          <a:p>
            <a:fld id="{BCDB334D-D17F-49C4-91DD-37BB7E818209}" type="datetimeFigureOut">
              <a:rPr lang="de-CH" smtClean="0"/>
              <a:t>24.05.2020</a:t>
            </a:fld>
            <a:endParaRPr lang="de-CH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0" tIns="49520" rIns="99040" bIns="49520" rtlCol="0" anchor="ctr"/>
          <a:lstStyle/>
          <a:p>
            <a:endParaRPr lang="de-CH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709931" y="4861442"/>
            <a:ext cx="5679440" cy="4605576"/>
          </a:xfrm>
          <a:prstGeom prst="rect">
            <a:avLst/>
          </a:prstGeom>
        </p:spPr>
        <p:txBody>
          <a:bodyPr vert="horz" lIns="99040" tIns="49520" rIns="99040" bIns="495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1" y="9721107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 anchor="b"/>
          <a:lstStyle>
            <a:lvl1pPr algn="l">
              <a:defRPr sz="1300"/>
            </a:lvl1pPr>
          </a:lstStyle>
          <a:p>
            <a:endParaRPr lang="de-CH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4021295" y="9721107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 anchor="b"/>
          <a:lstStyle>
            <a:lvl1pPr algn="r">
              <a:defRPr sz="1300"/>
            </a:lvl1pPr>
          </a:lstStyle>
          <a:p>
            <a:fld id="{A51C0C35-A9A2-4EFD-9BAF-1E52E29E03D1}" type="slidenum">
              <a:rPr lang="de-CH" smtClean="0"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773599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1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0016638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Velo-</a:t>
            </a:r>
            <a:r>
              <a:rPr lang="de-CH" baseline="0" dirty="0" smtClean="0"/>
              <a:t>Anteil mit Messenungen der Seefeldstrasse. 2019: 912 Velos / 8818 MIV DTV -&gt; 10.35%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15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5665268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Velo-</a:t>
            </a:r>
            <a:r>
              <a:rPr lang="de-CH" baseline="0" dirty="0" smtClean="0"/>
              <a:t>Anteil mit Messenungen der Seefeldstrasse. 2019: 912 Velos / 8818 MIV DTV -&gt; 10.35%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16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0615527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17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4348128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Velo-</a:t>
            </a:r>
            <a:r>
              <a:rPr lang="de-CH" baseline="0" dirty="0" smtClean="0"/>
              <a:t>Anteil mit Messenungen der Seefeldstrasse. 2019: 912 Velos / 8818 MIV DTV -&gt; 10.35%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18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1136863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Velo-</a:t>
            </a:r>
            <a:r>
              <a:rPr lang="de-CH" baseline="0" dirty="0" smtClean="0"/>
              <a:t>Anteil mit Messenungen der Seefeldstrasse. 2019: 912 Velos / 8818 MIV DTV -&gt; 10.35%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19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8942499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Velo-</a:t>
            </a:r>
            <a:r>
              <a:rPr lang="de-CH" baseline="0" dirty="0" smtClean="0"/>
              <a:t>Anteil mit Messenungen der Seefeldstrasse. 2019: 912 Velos / 8818 MIV DTV -&gt; 10.35%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20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2373188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Velo-</a:t>
            </a:r>
            <a:r>
              <a:rPr lang="de-CH" baseline="0" dirty="0" smtClean="0"/>
              <a:t>Anteil mit Messenungen der Seefeldstrasse. 2019: 912 Velos / 8818 MIV DTV -&gt; 10.35%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21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0116511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Risiko ist W’keits gewichteter</a:t>
            </a:r>
            <a:r>
              <a:rPr lang="de-CH" baseline="0" dirty="0" smtClean="0"/>
              <a:t> Wert -&gt; Gesamtrisiko einer Variante -&gt; aus der Summe aller Risiken der 9 Szenarien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22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6796499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23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61705712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25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606563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4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40062052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Risiko ist W’keits gewichteter</a:t>
            </a:r>
            <a:r>
              <a:rPr lang="de-CH" baseline="0" dirty="0" smtClean="0"/>
              <a:t> Wert -&gt; Gesamtrisiko einer Variante -&gt; aus der Summe aller Risiken der 9 Szenarien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26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18999714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Fokus auf</a:t>
            </a:r>
            <a:r>
              <a:rPr lang="de-CH" baseline="0" dirty="0" smtClean="0"/>
              <a:t> DTV Values -&gt; hat grössten Impact auf die Kostenstruktur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27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98483999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Fokus auf</a:t>
            </a:r>
            <a:r>
              <a:rPr lang="de-CH" baseline="0" dirty="0" smtClean="0"/>
              <a:t> DTV Values -&gt; hat grössten Impact auf die Kostenstruktur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28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1553506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Fokus auf</a:t>
            </a:r>
            <a:r>
              <a:rPr lang="de-CH" baseline="0" dirty="0" smtClean="0"/>
              <a:t> DTV Values -&gt; hat grössten Impact auf die Kostenstruktur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30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23344380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Fokus auf</a:t>
            </a:r>
            <a:r>
              <a:rPr lang="de-CH" baseline="0" dirty="0" smtClean="0"/>
              <a:t> DTV Values -&gt; hat grössten Impact auf die Kostenstruktur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31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05708817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Quelle: Baukosten der häufigsten</a:t>
            </a:r>
            <a:r>
              <a:rPr lang="de-CH" baseline="0" dirty="0" smtClean="0"/>
              <a:t> Langsamverkehrsinfrasturturen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32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65661059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Reisezeitverlust</a:t>
            </a:r>
            <a:r>
              <a:rPr lang="de-CH" baseline="0" dirty="0" smtClean="0"/>
              <a:t> erläutern. -&gt; erwartet Wartezeit pro Nutzer 5’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33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59979704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Berechnet aus: Anzahl Unfälle</a:t>
            </a:r>
            <a:r>
              <a:rPr lang="de-CH" baseline="0" dirty="0" smtClean="0"/>
              <a:t> nach Unfalltyp (2018) geteilt durch Gesamtleistung des Fahrzeugtyps (2018)</a:t>
            </a:r>
          </a:p>
          <a:p>
            <a:r>
              <a:rPr lang="de-CH" baseline="0" dirty="0" smtClean="0"/>
              <a:t>-&gt; Quelle erwähnen. BFS; Leistungen des privaten Personenverkehr </a:t>
            </a:r>
          </a:p>
          <a:p>
            <a:r>
              <a:rPr lang="de-CH" baseline="0" dirty="0" smtClean="0"/>
              <a:t>	          ASTRA; Strassenverkehrsunfall-Statistik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37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6635977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Risiko ist W’keits gewichteter</a:t>
            </a:r>
            <a:r>
              <a:rPr lang="de-CH" baseline="0" dirty="0" smtClean="0"/>
              <a:t> Wert -&gt; Gesamtrisiko einer Variante -&gt; aus der Summe aller Risiken der 9 Szenarien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38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99291340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Risiko ist W’keits gewichteter</a:t>
            </a:r>
            <a:r>
              <a:rPr lang="de-CH" baseline="0" dirty="0" smtClean="0"/>
              <a:t> Wert -&gt; Gesamtrisiko einer Variante -&gt; aus der Summe aller Risiken der 9 Szenarien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39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0785585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Rote</a:t>
            </a:r>
            <a:r>
              <a:rPr lang="de-CH" baseline="0" dirty="0" smtClean="0"/>
              <a:t> linie erklären</a:t>
            </a:r>
          </a:p>
          <a:p>
            <a:endParaRPr lang="de-CH" baseline="0" dirty="0" smtClean="0"/>
          </a:p>
          <a:p>
            <a:r>
              <a:rPr lang="de-CH" baseline="0" dirty="0" smtClean="0"/>
              <a:t>Auf 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5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0204291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Risiko ist W’keits gewichteter</a:t>
            </a:r>
            <a:r>
              <a:rPr lang="de-CH" baseline="0" dirty="0" smtClean="0"/>
              <a:t> Wert -&gt; Gesamtrisiko einer Variante -&gt; aus der Summe aller Risiken der 9 Szenarien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40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6264962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Risiko ist W’keits gewichteter</a:t>
            </a:r>
            <a:r>
              <a:rPr lang="de-CH" baseline="0" dirty="0" smtClean="0"/>
              <a:t> Wert -&gt; Gesamtrisiko einer Variante -&gt; aus der Summe aller Risiken der 9 Szenarien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41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98410228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42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15521354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Veränderung gegenüber Zustand</a:t>
            </a:r>
            <a:r>
              <a:rPr lang="de-CH" baseline="0" dirty="0" smtClean="0"/>
              <a:t> «0»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43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45190071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Risiko ist W’keits gewichteter</a:t>
            </a:r>
            <a:r>
              <a:rPr lang="de-CH" baseline="0" dirty="0" smtClean="0"/>
              <a:t> Wert -&gt; Gesamtrisiko einer Variante -&gt; aus der Summe aller Risiken der 9 Szenarien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44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58867532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Risiko ist W’keits gewichteter</a:t>
            </a:r>
            <a:r>
              <a:rPr lang="de-CH" baseline="0" dirty="0" smtClean="0"/>
              <a:t> Wert -&gt; Gesamtrisiko einer Variante -&gt; aus der Summe aller Risiken der 9 Szenarien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45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19729353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46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43693092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Risiko ist W’keits gewichteter</a:t>
            </a:r>
            <a:r>
              <a:rPr lang="de-CH" baseline="0" dirty="0" smtClean="0"/>
              <a:t> Wert -&gt; Gesamtrisiko einer Variante -&gt; aus der Summe aller Risiken der 9 Szenarien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47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05081327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Risiko ist W’keits gewichteter</a:t>
            </a:r>
            <a:r>
              <a:rPr lang="de-CH" baseline="0" dirty="0" smtClean="0"/>
              <a:t> Wert -&gt; Gesamtrisiko einer Variante -&gt; aus der Summe aller Risiken der 9 Szenarien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48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74148708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Risiko ist W’keits gewichteter</a:t>
            </a:r>
            <a:r>
              <a:rPr lang="de-CH" baseline="0" dirty="0" smtClean="0"/>
              <a:t> Wert -&gt; Gesamtrisiko einer Variante -&gt; aus der Summe aller Risiken der 9 Szenarien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49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7729645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6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24024737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Risiko ist W’keits gewichteter</a:t>
            </a:r>
            <a:r>
              <a:rPr lang="de-CH" baseline="0" dirty="0" smtClean="0"/>
              <a:t> Wert -&gt; Gesamtrisiko einer Variante -&gt; aus der Summe aller Risiken der 9 Szenarien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50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97805852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Risiko ist W’keits gewichteter</a:t>
            </a:r>
            <a:r>
              <a:rPr lang="de-CH" baseline="0" dirty="0" smtClean="0"/>
              <a:t> Wert -&gt; Gesamtrisiko einer Variante -&gt; aus der Summe aller Risiken der 9 Szenarien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51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9555199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7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249601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Vor allem</a:t>
            </a:r>
            <a:r>
              <a:rPr lang="de-CH" baseline="0" dirty="0" smtClean="0"/>
              <a:t> innerstädtischer Verkehr aufgrund Quell- Zielverkehr vom Zentrum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8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5180687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smtClean="0"/>
              <a:t>Zukunftsorientiert das Problem</a:t>
            </a:r>
            <a:r>
              <a:rPr lang="de-DE" baseline="0" dirty="0" smtClean="0"/>
              <a:t> nachhaltig Lösung</a:t>
            </a:r>
            <a:endParaRPr lang="de-CH" dirty="0" smtClean="0"/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10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5153919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Einflüsse auf DTV</a:t>
            </a:r>
            <a:r>
              <a:rPr lang="de-CH" baseline="0" dirty="0" smtClean="0"/>
              <a:t> VELO und AUTO</a:t>
            </a:r>
          </a:p>
          <a:p>
            <a:endParaRPr lang="de-CH" baseline="0" dirty="0" smtClean="0"/>
          </a:p>
          <a:p>
            <a:r>
              <a:rPr lang="de-CH" baseline="0" dirty="0" smtClean="0"/>
              <a:t>-&gt; Usterwest und Moosacker nochmals erwähnen.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13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222293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Einflüsse auf DTV</a:t>
            </a:r>
            <a:r>
              <a:rPr lang="de-CH" baseline="0" dirty="0" smtClean="0"/>
              <a:t> VELO und AUTO</a:t>
            </a:r>
          </a:p>
          <a:p>
            <a:endParaRPr lang="de-CH" baseline="0" dirty="0" smtClean="0"/>
          </a:p>
          <a:p>
            <a:r>
              <a:rPr lang="de-CH" baseline="0" dirty="0" smtClean="0"/>
              <a:t>-&gt; Usterwest und Moosacker nochmals erwähnen.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14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7104126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4705393"/>
            <a:ext cx="8496300" cy="1499467"/>
          </a:xfrm>
          <a:solidFill>
            <a:schemeClr val="bg2"/>
          </a:solidFill>
        </p:spPr>
        <p:txBody>
          <a:bodyPr lIns="144000" tIns="108000" bIns="0"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bg2"/>
              </a:buClr>
              <a:buSzTx/>
              <a:buFont typeface="Wingdings" pitchFamily="2" charset="2"/>
              <a:buNone/>
              <a:tabLst/>
              <a:defRPr sz="18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  <a:p>
            <a:r>
              <a:rPr lang="de-DE" dirty="0" smtClean="0"/>
              <a:t>Bachelorarbeit 2020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25.05.2020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Cyrano Golliez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151101"/>
            <a:ext cx="8496300" cy="1152128"/>
          </a:xfrm>
          <a:solidFill>
            <a:schemeClr val="bg2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 baseline="0">
                <a:solidFill>
                  <a:schemeClr val="bg1"/>
                </a:solidFill>
              </a:defRPr>
            </a:lvl1pPr>
          </a:lstStyle>
          <a:p>
            <a:r>
              <a:rPr lang="en-US" dirty="0" err="1" smtClean="0"/>
              <a:t>Bedarfsgerechte</a:t>
            </a:r>
            <a:r>
              <a:rPr lang="en-US" dirty="0" smtClean="0"/>
              <a:t> </a:t>
            </a:r>
            <a:r>
              <a:rPr lang="en-US" dirty="0" err="1" smtClean="0"/>
              <a:t>Optimierung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smtClean="0"/>
              <a:t>des </a:t>
            </a:r>
            <a:r>
              <a:rPr lang="en-US" dirty="0" err="1" smtClean="0"/>
              <a:t>Velonetz</a:t>
            </a:r>
            <a:r>
              <a:rPr lang="en-US" dirty="0" smtClean="0"/>
              <a:t> </a:t>
            </a:r>
            <a:r>
              <a:rPr lang="en-US" dirty="0" err="1" smtClean="0"/>
              <a:t>Uster</a:t>
            </a:r>
            <a:endParaRPr lang="de-DE" dirty="0"/>
          </a:p>
        </p:txBody>
      </p:sp>
      <p:pic>
        <p:nvPicPr>
          <p:cNvPr id="10" name="Grafik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" y="610561"/>
            <a:ext cx="8496300" cy="354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00996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apitelauftakt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23850" y="612000"/>
            <a:ext cx="8496300" cy="5616575"/>
          </a:xfrm>
          <a:solidFill>
            <a:schemeClr val="tx1"/>
          </a:solidFill>
        </p:spPr>
        <p:txBody>
          <a:bodyPr lIns="144000" tIns="450000" bIns="0" anchor="t" anchorCtr="0"/>
          <a:lstStyle>
            <a:lvl1pPr>
              <a:lnSpc>
                <a:spcPct val="113000"/>
              </a:lnSpc>
              <a:defRPr sz="3200" baseline="0"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Titel und Hintergrundfarbe bearbeiten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de-DE" smtClean="0"/>
              <a:t>25.05.2020</a:t>
            </a:r>
            <a:endParaRPr lang="de-DE" dirty="0" smtClean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Cyrano Golliez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48044121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4823305"/>
            <a:ext cx="8496300" cy="1013969"/>
          </a:xfrm>
          <a:solidFill>
            <a:schemeClr val="bg2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5809753"/>
            <a:ext cx="8496300" cy="427535"/>
          </a:xfrm>
          <a:solidFill>
            <a:schemeClr val="bg2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de-DE" smtClean="0"/>
              <a:t>25.05.2020</a:t>
            </a:r>
            <a:endParaRPr lang="de-DE" dirty="0" smtClean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Cyrano Golliez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323850" y="620713"/>
            <a:ext cx="849630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Click icon to add picture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82600996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4823305"/>
            <a:ext cx="849630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5809753"/>
            <a:ext cx="849630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de-DE" smtClean="0"/>
              <a:t>25.05.2020</a:t>
            </a:r>
            <a:endParaRPr lang="de-DE" dirty="0" smtClean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Cyrano Golliez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323850" y="620713"/>
            <a:ext cx="849630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Click icon to add picture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49029171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620714"/>
            <a:ext cx="8496298" cy="465726"/>
          </a:xfrm>
          <a:solidFill>
            <a:schemeClr val="bg1"/>
          </a:solidFill>
          <a:ln>
            <a:noFill/>
          </a:ln>
        </p:spPr>
        <p:txBody>
          <a:bodyPr lIns="144000" tIns="108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de-DE" dirty="0"/>
          </a:p>
        </p:txBody>
      </p:sp>
      <p:grpSp>
        <p:nvGrpSpPr>
          <p:cNvPr id="6" name="Gruppieren 5"/>
          <p:cNvGrpSpPr/>
          <p:nvPr userDrawn="1"/>
        </p:nvGrpSpPr>
        <p:grpSpPr>
          <a:xfrm>
            <a:off x="142875" y="152400"/>
            <a:ext cx="8858250" cy="612775"/>
            <a:chOff x="142875" y="152400"/>
            <a:chExt cx="8858250" cy="612775"/>
          </a:xfrm>
        </p:grpSpPr>
        <p:sp>
          <p:nvSpPr>
            <p:cNvPr id="7" name="Rechteck 6"/>
            <p:cNvSpPr/>
            <p:nvPr userDrawn="1"/>
          </p:nvSpPr>
          <p:spPr>
            <a:xfrm>
              <a:off x="142875" y="152400"/>
              <a:ext cx="8858250" cy="468314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9" name="Rechteck 8"/>
            <p:cNvSpPr/>
            <p:nvPr userDrawn="1"/>
          </p:nvSpPr>
          <p:spPr>
            <a:xfrm>
              <a:off x="142875" y="597694"/>
              <a:ext cx="180975" cy="16748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11" name="Rechteck 10"/>
            <p:cNvSpPr/>
            <p:nvPr userDrawn="1"/>
          </p:nvSpPr>
          <p:spPr>
            <a:xfrm>
              <a:off x="8820150" y="597693"/>
              <a:ext cx="180975" cy="16748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pic>
          <p:nvPicPr>
            <p:cNvPr id="12" name="Bild 18" descr="g_eth_logo_kurz_neg_Schutzraum.eps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000" y="306000"/>
              <a:ext cx="971061" cy="158400"/>
            </a:xfrm>
            <a:prstGeom prst="rect">
              <a:avLst/>
            </a:prstGeom>
          </p:spPr>
        </p:pic>
      </p:grp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1063254"/>
            <a:ext cx="8496299" cy="960809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US" smtClean="0"/>
              <a:t>Click to edit Master title style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8072313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23850" y="2024064"/>
            <a:ext cx="8496300" cy="4210046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de-DE" smtClean="0"/>
              <a:t>25.05.2020</a:t>
            </a:r>
            <a:endParaRPr lang="de-DE" dirty="0" smtClean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Cyrano Golliez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en-US" smtClean="0"/>
              <a:t>Click to edit Master title style</a:t>
            </a:r>
            <a:endParaRPr lang="de-CH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0" y="2024063"/>
            <a:ext cx="4104000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4716016" y="2024063"/>
            <a:ext cx="410413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de-DE" smtClean="0"/>
              <a:t>25.05.2020</a:t>
            </a:r>
            <a:endParaRPr lang="de-DE" dirty="0" smtClean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Cyrano Golliez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en-US" smtClean="0"/>
              <a:t>Click to edit Master title style</a:t>
            </a:r>
            <a:endParaRPr lang="de-CH"/>
          </a:p>
        </p:txBody>
      </p:sp>
    </p:spTree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de-DE" smtClean="0"/>
              <a:t>25.05.2020</a:t>
            </a:r>
            <a:endParaRPr lang="de-DE" dirty="0" smtClean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Cyrano Golliez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CH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de-DE" smtClean="0"/>
              <a:t>25.05.2020</a:t>
            </a:r>
            <a:endParaRPr lang="de-DE" dirty="0" smtClean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Cyrano Golliez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323850" y="620713"/>
            <a:ext cx="849630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Click icon to add picture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35389624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auftakt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de-DE" smtClean="0"/>
              <a:t>25.05.2020</a:t>
            </a:r>
            <a:endParaRPr lang="de-DE" dirty="0" smtClean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Cyrano Golliez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8" name="Inhaltsplatzhalter 7"/>
          <p:cNvSpPr>
            <a:spLocks noGrp="1"/>
          </p:cNvSpPr>
          <p:nvPr>
            <p:ph sz="quarter" idx="13" hasCustomPrompt="1"/>
          </p:nvPr>
        </p:nvSpPr>
        <p:spPr>
          <a:xfrm>
            <a:off x="323850" y="1565138"/>
            <a:ext cx="8496300" cy="4672150"/>
          </a:xfrm>
          <a:solidFill>
            <a:schemeClr val="tx1"/>
          </a:solidFill>
        </p:spPr>
        <p:txBody>
          <a:bodyPr lIns="144000" tIns="450000"/>
          <a:lstStyle>
            <a:lvl1pPr marL="0" indent="0">
              <a:lnSpc>
                <a:spcPct val="114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 smtClean="0"/>
              <a:t>Inhalt und Hintergrundfarbe bearbeiten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23850" y="612000"/>
            <a:ext cx="8496300" cy="972000"/>
          </a:xfrm>
          <a:solidFill>
            <a:schemeClr val="tx1"/>
          </a:solidFill>
        </p:spPr>
        <p:txBody>
          <a:bodyPr lIns="140400"/>
          <a:lstStyle>
            <a:lvl1pPr>
              <a:lnSpc>
                <a:spcPct val="100000"/>
              </a:lnSpc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Titel und Hintergrundfarbe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6296274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pieren 10"/>
          <p:cNvGrpSpPr/>
          <p:nvPr/>
        </p:nvGrpSpPr>
        <p:grpSpPr>
          <a:xfrm>
            <a:off x="142874" y="152400"/>
            <a:ext cx="8859601" cy="612775"/>
            <a:chOff x="142874" y="152400"/>
            <a:chExt cx="8859601" cy="612775"/>
          </a:xfrm>
        </p:grpSpPr>
        <p:sp>
          <p:nvSpPr>
            <p:cNvPr id="24" name="Rechteck 23"/>
            <p:cNvSpPr/>
            <p:nvPr userDrawn="1"/>
          </p:nvSpPr>
          <p:spPr>
            <a:xfrm>
              <a:off x="142875" y="152400"/>
              <a:ext cx="8859600" cy="4716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25" name="Rechteck 24"/>
            <p:cNvSpPr/>
            <p:nvPr userDrawn="1"/>
          </p:nvSpPr>
          <p:spPr>
            <a:xfrm>
              <a:off x="142874" y="597694"/>
              <a:ext cx="187200" cy="16748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26" name="Rechteck 25"/>
            <p:cNvSpPr/>
            <p:nvPr userDrawn="1"/>
          </p:nvSpPr>
          <p:spPr>
            <a:xfrm>
              <a:off x="8814997" y="597693"/>
              <a:ext cx="187200" cy="16748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pic>
          <p:nvPicPr>
            <p:cNvPr id="27" name="Bild 18" descr="g_eth_logo_kurz_neg_Schutzraum.eps"/>
            <p:cNvPicPr>
              <a:picLocks noChangeAspect="1"/>
            </p:cNvPicPr>
            <p:nvPr userDrawn="1"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000" y="306000"/>
              <a:ext cx="971061" cy="158400"/>
            </a:xfrm>
            <a:prstGeom prst="rect">
              <a:avLst/>
            </a:prstGeom>
          </p:spPr>
        </p:pic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7937624" y="6308726"/>
            <a:ext cx="612068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 smtClean="0"/>
              <a:t>25.05.2020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572000" y="6308726"/>
            <a:ext cx="3208613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 dirty="0" smtClean="0"/>
              <a:t>Cyrano Golliez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26351" y="6308726"/>
            <a:ext cx="2667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8483938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de-DE" altLang="de-DE" dirty="0" smtClean="0"/>
              <a:t>Bachelortextformat bearbeiten</a:t>
            </a:r>
          </a:p>
          <a:p>
            <a:pPr lvl="1"/>
            <a:r>
              <a:rPr lang="de-DE" altLang="de-DE" dirty="0" smtClean="0"/>
              <a:t>Zweite Ebene</a:t>
            </a:r>
          </a:p>
          <a:p>
            <a:pPr lvl="2"/>
            <a:r>
              <a:rPr lang="de-DE" altLang="de-DE" dirty="0" smtClean="0"/>
              <a:t>Dritte Ebene</a:t>
            </a:r>
          </a:p>
          <a:p>
            <a:pPr lvl="3"/>
            <a:r>
              <a:rPr lang="de-DE" altLang="de-DE" dirty="0" smtClean="0"/>
              <a:t>Vierte Ebene</a:t>
            </a:r>
          </a:p>
          <a:p>
            <a:pPr lvl="4"/>
            <a:r>
              <a:rPr lang="de-DE" altLang="de-DE" dirty="0" smtClean="0"/>
              <a:t>Fünfte Ebene</a:t>
            </a:r>
          </a:p>
        </p:txBody>
      </p:sp>
      <p:sp>
        <p:nvSpPr>
          <p:cNvPr id="16" name="Textfeld 15"/>
          <p:cNvSpPr txBox="1"/>
          <p:nvPr/>
        </p:nvSpPr>
        <p:spPr>
          <a:xfrm>
            <a:off x="8559849" y="6300190"/>
            <a:ext cx="105958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de-CH" sz="800" dirty="0" smtClean="0"/>
              <a:t>|</a:t>
            </a:r>
            <a:endParaRPr lang="de-CH" sz="800" dirty="0"/>
          </a:p>
        </p:txBody>
      </p:sp>
      <p:sp>
        <p:nvSpPr>
          <p:cNvPr id="18" name="Textfeld 17"/>
          <p:cNvSpPr txBox="1"/>
          <p:nvPr/>
        </p:nvSpPr>
        <p:spPr>
          <a:xfrm>
            <a:off x="7834508" y="6300189"/>
            <a:ext cx="105958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de-CH" sz="800" dirty="0" smtClean="0"/>
              <a:t>|</a:t>
            </a:r>
            <a:endParaRPr lang="de-CH" sz="800" dirty="0"/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323850" y="620714"/>
            <a:ext cx="849630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0400" tIns="0" rIns="144000" bIns="0" rtlCol="0" anchor="b" anchorCtr="0">
            <a:noAutofit/>
          </a:bodyPr>
          <a:lstStyle/>
          <a:p>
            <a:r>
              <a:rPr lang="de-DE" altLang="de-DE" dirty="0" smtClean="0"/>
              <a:t>Bachelortitelformat bearbeiten</a:t>
            </a:r>
            <a:endParaRPr lang="de-DE" dirty="0"/>
          </a:p>
        </p:txBody>
      </p:sp>
      <p:sp>
        <p:nvSpPr>
          <p:cNvPr id="15" name="TextBox 3"/>
          <p:cNvSpPr txBox="1">
            <a:spLocks noChangeArrowheads="1"/>
          </p:cNvSpPr>
          <p:nvPr userDrawn="1"/>
        </p:nvSpPr>
        <p:spPr bwMode="auto">
          <a:xfrm>
            <a:off x="234824" y="6300189"/>
            <a:ext cx="243840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de-CH" sz="800" b="1" dirty="0">
                <a:cs typeface="Arial" charset="0"/>
              </a:rPr>
              <a:t>Institut für Bau- und Infrastrukturmanagement</a:t>
            </a:r>
          </a:p>
          <a:p>
            <a:r>
              <a:rPr lang="de-CH" sz="800" dirty="0">
                <a:cs typeface="Arial" charset="0"/>
              </a:rPr>
              <a:t>Professur für Infrastrukturmanagement</a:t>
            </a:r>
          </a:p>
          <a:p>
            <a:r>
              <a:rPr lang="de-CH" sz="800" dirty="0">
                <a:cs typeface="Arial" charset="0"/>
              </a:rPr>
              <a:t>Prof. Dr. Bryan T. Adey</a:t>
            </a:r>
          </a:p>
        </p:txBody>
      </p:sp>
      <p:pic>
        <p:nvPicPr>
          <p:cNvPr id="17" name="Picture 5"/>
          <p:cNvPicPr>
            <a:picLocks noChangeAspect="1" noChangeArrowheads="1"/>
          </p:cNvPicPr>
          <p:nvPr userDrawn="1"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2751012" y="6351588"/>
            <a:ext cx="287337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7" r:id="rId3"/>
    <p:sldLayoutId id="2147483666" r:id="rId4"/>
    <p:sldLayoutId id="2147483650" r:id="rId5"/>
    <p:sldLayoutId id="2147483652" r:id="rId6"/>
    <p:sldLayoutId id="2147483655" r:id="rId7"/>
    <p:sldLayoutId id="2147483665" r:id="rId8"/>
    <p:sldLayoutId id="2147483664" r:id="rId9"/>
    <p:sldLayoutId id="2147483663" r:id="rId10"/>
  </p:sldLayoutIdLst>
  <p:transition>
    <p:fade/>
  </p:transition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bg2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bg2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bg2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bg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bg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Relationship Id="rId4" Type="http://schemas.openxmlformats.org/officeDocument/2006/relationships/chart" Target="../charts/char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.xm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0.xm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1.xm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2.xm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3.xm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4.xm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CH" dirty="0" smtClean="0"/>
          </a:p>
          <a:p>
            <a:endParaRPr lang="de-CH" dirty="0"/>
          </a:p>
          <a:p>
            <a:endParaRPr lang="de-CH" dirty="0" smtClean="0"/>
          </a:p>
          <a:p>
            <a:r>
              <a:rPr lang="de-CH" dirty="0" smtClean="0"/>
              <a:t>Bachelorarbeit – Cyrano </a:t>
            </a:r>
            <a:r>
              <a:rPr lang="de-CH" dirty="0" err="1" smtClean="0"/>
              <a:t>Golliez</a:t>
            </a:r>
            <a:r>
              <a:rPr lang="de-CH" dirty="0" smtClean="0"/>
              <a:t> – FS 2020</a:t>
            </a:r>
          </a:p>
          <a:p>
            <a:endParaRPr lang="de-CH" dirty="0"/>
          </a:p>
          <a:p>
            <a:endParaRPr lang="de-CH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25.05.2020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Cyrano Golliez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</a:t>
            </a:fld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ctrTitle"/>
          </p:nvPr>
        </p:nvSpPr>
        <p:spPr>
          <a:xfrm>
            <a:off x="323850" y="4151101"/>
            <a:ext cx="8496300" cy="1152128"/>
          </a:xfrm>
        </p:spPr>
        <p:txBody>
          <a:bodyPr/>
          <a:lstStyle/>
          <a:p>
            <a:r>
              <a:rPr lang="de-CH" dirty="0" smtClean="0"/>
              <a:t>Bedarfsgerechte Optimierung des Velonetz Uster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92533197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Erreichbarkeit verbessern</a:t>
            </a:r>
          </a:p>
          <a:p>
            <a:endParaRPr lang="de-CH" dirty="0"/>
          </a:p>
          <a:p>
            <a:pPr lvl="1"/>
            <a:r>
              <a:rPr lang="de-CH" dirty="0" smtClean="0"/>
              <a:t>Verkehrssicherheit erhöhen und Reisezeit verkürzen</a:t>
            </a:r>
          </a:p>
          <a:p>
            <a:pPr marL="361950" lvl="1" indent="0">
              <a:buNone/>
            </a:pPr>
            <a:endParaRPr lang="de-CH" dirty="0"/>
          </a:p>
          <a:p>
            <a:r>
              <a:rPr lang="de-CH" dirty="0" smtClean="0"/>
              <a:t>Strassenraum aufwerten</a:t>
            </a:r>
          </a:p>
          <a:p>
            <a:endParaRPr lang="de-CH" dirty="0"/>
          </a:p>
          <a:p>
            <a:r>
              <a:rPr lang="de-CH" dirty="0" smtClean="0"/>
              <a:t>Nutzen der Interessensgruppen vergrössern</a:t>
            </a:r>
          </a:p>
          <a:p>
            <a:endParaRPr lang="de-CH" dirty="0"/>
          </a:p>
          <a:p>
            <a:r>
              <a:rPr lang="de-CH" dirty="0" smtClean="0"/>
              <a:t>Zukunftsorientiert</a:t>
            </a:r>
          </a:p>
          <a:p>
            <a:pPr lvl="1"/>
            <a:r>
              <a:rPr lang="de-CH" dirty="0" smtClean="0"/>
              <a:t>Für 40 Jahre</a:t>
            </a:r>
            <a:endParaRPr lang="de-CH" dirty="0"/>
          </a:p>
          <a:p>
            <a:endParaRPr lang="de-CH" dirty="0" smtClean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25.05.2020</a:t>
            </a:r>
            <a:endParaRPr lang="de-DE" dirty="0" smtClean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Cyrano Golliez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10</a:t>
            </a:fld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Ziele des Eingriffs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01495974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>
          <a:xfrm>
            <a:off x="323850" y="2024060"/>
            <a:ext cx="2901950" cy="4213225"/>
          </a:xfrm>
        </p:spPr>
        <p:txBody>
          <a:bodyPr/>
          <a:lstStyle/>
          <a:p>
            <a:r>
              <a:rPr lang="de-CH" sz="2400" u="sng" dirty="0" smtClean="0"/>
              <a:t>Besitzer</a:t>
            </a:r>
          </a:p>
          <a:p>
            <a:endParaRPr lang="de-CH" dirty="0"/>
          </a:p>
          <a:p>
            <a:r>
              <a:rPr lang="de-CH" dirty="0" smtClean="0"/>
              <a:t>Gemeinde Uster</a:t>
            </a:r>
          </a:p>
          <a:p>
            <a:r>
              <a:rPr lang="de-CH" dirty="0" smtClean="0"/>
              <a:t>Kanton Zürich</a:t>
            </a:r>
          </a:p>
          <a:p>
            <a:r>
              <a:rPr lang="de-CH" dirty="0" smtClean="0"/>
              <a:t>SBB</a:t>
            </a:r>
          </a:p>
          <a:p>
            <a:endParaRPr lang="de-CH" dirty="0"/>
          </a:p>
          <a:p>
            <a:r>
              <a:rPr lang="de-CH" dirty="0" smtClean="0"/>
              <a:t>Bau- und</a:t>
            </a:r>
            <a:r>
              <a:rPr lang="de-CH" dirty="0"/>
              <a:t> </a:t>
            </a:r>
            <a:r>
              <a:rPr lang="de-CH" dirty="0" smtClean="0"/>
              <a:t>Wartungskosten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25.05.2020</a:t>
            </a:r>
            <a:endParaRPr lang="de-DE" dirty="0" smtClean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Cyrano Golliez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11</a:t>
            </a:fld>
            <a:endParaRPr lang="de-DE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Interessensgruppen</a:t>
            </a:r>
            <a:endParaRPr lang="de-CH" dirty="0"/>
          </a:p>
        </p:txBody>
      </p:sp>
      <p:sp>
        <p:nvSpPr>
          <p:cNvPr id="8" name="Inhaltsplatzhalter 1"/>
          <p:cNvSpPr>
            <a:spLocks noGrp="1"/>
          </p:cNvSpPr>
          <p:nvPr>
            <p:ph sz="half" idx="1"/>
          </p:nvPr>
        </p:nvSpPr>
        <p:spPr>
          <a:xfrm>
            <a:off x="3419475" y="2016122"/>
            <a:ext cx="2305050" cy="4213225"/>
          </a:xfrm>
        </p:spPr>
        <p:txBody>
          <a:bodyPr/>
          <a:lstStyle/>
          <a:p>
            <a:r>
              <a:rPr lang="de-CH" sz="2400" u="sng" dirty="0" smtClean="0"/>
              <a:t>Nutzer</a:t>
            </a:r>
          </a:p>
          <a:p>
            <a:endParaRPr lang="de-CH" sz="2200" u="sng" dirty="0" smtClean="0"/>
          </a:p>
          <a:p>
            <a:r>
              <a:rPr lang="de-CH" dirty="0" smtClean="0"/>
              <a:t>Autofahrer</a:t>
            </a:r>
          </a:p>
          <a:p>
            <a:r>
              <a:rPr lang="de-CH" dirty="0" smtClean="0"/>
              <a:t>Velofahrer</a:t>
            </a:r>
          </a:p>
          <a:p>
            <a:pPr marL="0" indent="0">
              <a:buNone/>
            </a:pPr>
            <a:endParaRPr lang="de-CH" dirty="0" smtClean="0"/>
          </a:p>
          <a:p>
            <a:endParaRPr lang="de-CH" dirty="0"/>
          </a:p>
          <a:p>
            <a:r>
              <a:rPr lang="de-CH" dirty="0" smtClean="0"/>
              <a:t>Betriebskosten</a:t>
            </a:r>
          </a:p>
          <a:p>
            <a:r>
              <a:rPr lang="de-CH" dirty="0" smtClean="0"/>
              <a:t>Reisezeitkosten</a:t>
            </a:r>
            <a:endParaRPr lang="de-CH" dirty="0"/>
          </a:p>
        </p:txBody>
      </p:sp>
      <p:sp>
        <p:nvSpPr>
          <p:cNvPr id="9" name="Inhaltsplatzhalter 1"/>
          <p:cNvSpPr>
            <a:spLocks noGrp="1"/>
          </p:cNvSpPr>
          <p:nvPr>
            <p:ph sz="half" idx="1"/>
          </p:nvPr>
        </p:nvSpPr>
        <p:spPr>
          <a:xfrm>
            <a:off x="5918200" y="2024061"/>
            <a:ext cx="2901950" cy="4213225"/>
          </a:xfrm>
        </p:spPr>
        <p:txBody>
          <a:bodyPr/>
          <a:lstStyle/>
          <a:p>
            <a:r>
              <a:rPr lang="de-CH" sz="2400" u="sng" dirty="0" smtClean="0"/>
              <a:t>Öffentlichkeit</a:t>
            </a:r>
            <a:endParaRPr lang="de-CH" sz="2200" u="sng" dirty="0" smtClean="0"/>
          </a:p>
          <a:p>
            <a:endParaRPr lang="de-CH" sz="2200" u="sng" dirty="0"/>
          </a:p>
          <a:p>
            <a:r>
              <a:rPr lang="de-CH" dirty="0" smtClean="0"/>
              <a:t>Direkt- und indirekt Betroffenen </a:t>
            </a:r>
          </a:p>
          <a:p>
            <a:endParaRPr lang="de-CH" dirty="0" smtClean="0"/>
          </a:p>
          <a:p>
            <a:pPr marL="0" indent="0">
              <a:buNone/>
            </a:pPr>
            <a:endParaRPr lang="de-CH" dirty="0"/>
          </a:p>
          <a:p>
            <a:r>
              <a:rPr lang="de-CH" dirty="0" smtClean="0"/>
              <a:t>Umwelt-belastungskosten</a:t>
            </a:r>
          </a:p>
          <a:p>
            <a:r>
              <a:rPr lang="de-CH" dirty="0" smtClean="0"/>
              <a:t>Unfallkosten</a:t>
            </a:r>
          </a:p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18700533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25.05.2020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Cyrano Golliez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12</a:t>
            </a:fld>
            <a:endParaRPr lang="de-DE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Zielfunktion</a:t>
            </a:r>
            <a:endParaRPr lang="de-CH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242" y="1885315"/>
            <a:ext cx="7773515" cy="4130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807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23849" y="2222500"/>
            <a:ext cx="8302501" cy="38862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de-CH" dirty="0" smtClean="0"/>
              <a:t>Bevölkerungswachstum</a:t>
            </a:r>
          </a:p>
          <a:p>
            <a:pPr>
              <a:lnSpc>
                <a:spcPct val="150000"/>
              </a:lnSpc>
            </a:pPr>
            <a:r>
              <a:rPr lang="de-CH" dirty="0" smtClean="0"/>
              <a:t>Zentrumsentwicklung und Verkehrsberuhigung</a:t>
            </a:r>
          </a:p>
          <a:p>
            <a:pPr>
              <a:lnSpc>
                <a:spcPct val="150000"/>
              </a:lnSpc>
            </a:pPr>
            <a:r>
              <a:rPr lang="de-CH" dirty="0" smtClean="0"/>
              <a:t>Ausbau der Veloparkieranlagen </a:t>
            </a:r>
          </a:p>
          <a:p>
            <a:pPr>
              <a:lnSpc>
                <a:spcPct val="150000"/>
              </a:lnSpc>
            </a:pPr>
            <a:r>
              <a:rPr lang="de-CH" dirty="0" smtClean="0"/>
              <a:t>Aufwertung der </a:t>
            </a:r>
            <a:r>
              <a:rPr lang="de-CH" dirty="0"/>
              <a:t>Quartiere nördlich des Bahnhofs</a:t>
            </a:r>
          </a:p>
          <a:p>
            <a:pPr>
              <a:lnSpc>
                <a:spcPct val="150000"/>
              </a:lnSpc>
            </a:pPr>
            <a:r>
              <a:rPr lang="de-CH" dirty="0" smtClean="0"/>
              <a:t>Förderung des Langsamverkehrs</a:t>
            </a:r>
          </a:p>
          <a:p>
            <a:pPr>
              <a:lnSpc>
                <a:spcPct val="150000"/>
              </a:lnSpc>
            </a:pPr>
            <a:r>
              <a:rPr lang="de-CH" dirty="0" smtClean="0"/>
              <a:t>Ausbau Spital und Sportanlage Buchholz</a:t>
            </a:r>
          </a:p>
          <a:p>
            <a:pPr marL="0" indent="0">
              <a:lnSpc>
                <a:spcPct val="150000"/>
              </a:lnSpc>
              <a:buNone/>
            </a:pPr>
            <a:endParaRPr lang="de-CH" sz="1400" dirty="0" smtClean="0"/>
          </a:p>
          <a:p>
            <a:pPr marL="0" indent="0">
              <a:buNone/>
            </a:pPr>
            <a:endParaRPr lang="de-CH" dirty="0" smtClean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25.05.2020</a:t>
            </a:r>
            <a:endParaRPr lang="de-DE" dirty="0" smtClean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Cyrano Golliez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13</a:t>
            </a:fld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>
          <a:xfrm>
            <a:off x="323850" y="635000"/>
            <a:ext cx="8496300" cy="1066800"/>
          </a:xfrm>
        </p:spPr>
        <p:txBody>
          <a:bodyPr/>
          <a:lstStyle/>
          <a:p>
            <a:r>
              <a:rPr lang="de-CH" dirty="0" smtClean="0"/>
              <a:t>Unsichere Einflüsse: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60694073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23849" y="2222500"/>
            <a:ext cx="8302501" cy="3886200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endParaRPr lang="de-CH" sz="1400" dirty="0" smtClean="0"/>
          </a:p>
          <a:p>
            <a:pPr marL="0" indent="0">
              <a:buNone/>
            </a:pPr>
            <a:endParaRPr lang="de-CH" dirty="0" smtClean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25.05.2020</a:t>
            </a:r>
            <a:endParaRPr lang="de-DE" dirty="0" smtClean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Cyrano Golliez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14</a:t>
            </a:fld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>
          <a:xfrm>
            <a:off x="323850" y="635000"/>
            <a:ext cx="8496300" cy="10668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de-CH" dirty="0"/>
              <a:t>Bevölkerungswachstum</a:t>
            </a: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0105" y="2022474"/>
            <a:ext cx="5150046" cy="3247320"/>
          </a:xfrm>
          <a:prstGeom prst="rect">
            <a:avLst/>
          </a:prstGeom>
        </p:spPr>
      </p:pic>
      <p:sp>
        <p:nvSpPr>
          <p:cNvPr id="9" name="Inhaltsplatzhalter 1"/>
          <p:cNvSpPr txBox="1">
            <a:spLocks/>
          </p:cNvSpPr>
          <p:nvPr/>
        </p:nvSpPr>
        <p:spPr>
          <a:xfrm>
            <a:off x="476249" y="1701800"/>
            <a:ext cx="3435351" cy="4000500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bg2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bg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bg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bg2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063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bg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de-CH" sz="2000" dirty="0" smtClean="0"/>
              <a:t>Szenario SB1:</a:t>
            </a:r>
          </a:p>
          <a:p>
            <a:pPr lvl="1">
              <a:lnSpc>
                <a:spcPct val="150000"/>
              </a:lnSpc>
            </a:pPr>
            <a:r>
              <a:rPr lang="de-CH" sz="1600" dirty="0" smtClean="0"/>
              <a:t>Wachstum: +0.5%</a:t>
            </a:r>
          </a:p>
          <a:p>
            <a:pPr lvl="1">
              <a:lnSpc>
                <a:spcPct val="150000"/>
              </a:lnSpc>
            </a:pPr>
            <a:r>
              <a:rPr lang="de-CH" sz="1600" dirty="0" smtClean="0"/>
              <a:t>Eintrittsw’keit: 25%</a:t>
            </a:r>
          </a:p>
          <a:p>
            <a:pPr>
              <a:lnSpc>
                <a:spcPct val="150000"/>
              </a:lnSpc>
            </a:pPr>
            <a:r>
              <a:rPr lang="de-CH" sz="2000" dirty="0" smtClean="0"/>
              <a:t>Szenario SB2:</a:t>
            </a:r>
          </a:p>
          <a:p>
            <a:pPr lvl="1">
              <a:lnSpc>
                <a:spcPct val="150000"/>
              </a:lnSpc>
            </a:pPr>
            <a:r>
              <a:rPr lang="de-CH" sz="1600" dirty="0" smtClean="0"/>
              <a:t>Wachstum: +1.0%</a:t>
            </a:r>
          </a:p>
          <a:p>
            <a:pPr lvl="1">
              <a:lnSpc>
                <a:spcPct val="150000"/>
              </a:lnSpc>
            </a:pPr>
            <a:r>
              <a:rPr lang="de-CH" sz="1600" dirty="0" smtClean="0"/>
              <a:t>Eintrittsw’keit: 50%</a:t>
            </a:r>
          </a:p>
          <a:p>
            <a:pPr>
              <a:lnSpc>
                <a:spcPct val="150000"/>
              </a:lnSpc>
            </a:pPr>
            <a:r>
              <a:rPr lang="de-CH" sz="2000" dirty="0" smtClean="0"/>
              <a:t>Szenario SB3:</a:t>
            </a:r>
          </a:p>
          <a:p>
            <a:pPr lvl="1">
              <a:lnSpc>
                <a:spcPct val="150000"/>
              </a:lnSpc>
            </a:pPr>
            <a:r>
              <a:rPr lang="de-CH" sz="1600" dirty="0" smtClean="0"/>
              <a:t>Wachstum: +1.5%</a:t>
            </a:r>
          </a:p>
          <a:p>
            <a:pPr lvl="1">
              <a:lnSpc>
                <a:spcPct val="150000"/>
              </a:lnSpc>
            </a:pPr>
            <a:r>
              <a:rPr lang="de-CH" sz="1600" dirty="0" smtClean="0"/>
              <a:t>Eintrittsw’keit: 25%</a:t>
            </a:r>
          </a:p>
          <a:p>
            <a:pPr marL="0" indent="0">
              <a:lnSpc>
                <a:spcPct val="150000"/>
              </a:lnSpc>
              <a:buFont typeface="Wingdings" pitchFamily="2" charset="2"/>
              <a:buNone/>
            </a:pPr>
            <a:endParaRPr lang="de-CH" sz="1400" dirty="0" smtClean="0"/>
          </a:p>
          <a:p>
            <a:pPr marL="0" indent="0">
              <a:buFont typeface="Wingdings" pitchFamily="2" charset="2"/>
              <a:buNone/>
            </a:pPr>
            <a:endParaRPr lang="de-CH" dirty="0" smtClean="0"/>
          </a:p>
        </p:txBody>
      </p:sp>
      <p:sp>
        <p:nvSpPr>
          <p:cNvPr id="10" name="Textfeld 9"/>
          <p:cNvSpPr txBox="1"/>
          <p:nvPr/>
        </p:nvSpPr>
        <p:spPr>
          <a:xfrm>
            <a:off x="7937624" y="5375024"/>
            <a:ext cx="88252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800" dirty="0" smtClean="0"/>
              <a:t>Quelle: STEK</a:t>
            </a:r>
          </a:p>
        </p:txBody>
      </p:sp>
    </p:spTree>
    <p:extLst>
      <p:ext uri="{BB962C8B-B14F-4D97-AF65-F5344CB8AC3E}">
        <p14:creationId xmlns:p14="http://schemas.microsoft.com/office/powerpoint/2010/main" val="86526503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23849" y="2222500"/>
            <a:ext cx="8302501" cy="3886200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endParaRPr lang="de-CH" sz="1400" dirty="0" smtClean="0"/>
          </a:p>
          <a:p>
            <a:pPr marL="0" indent="0">
              <a:buNone/>
            </a:pPr>
            <a:endParaRPr lang="de-CH" dirty="0" smtClean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25.05.2020</a:t>
            </a:r>
            <a:endParaRPr lang="de-DE" dirty="0" smtClean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Cyrano Golliez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15</a:t>
            </a:fld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>
          <a:xfrm>
            <a:off x="323849" y="804943"/>
            <a:ext cx="4526931" cy="1190399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de-CH" dirty="0" smtClean="0"/>
              <a:t>DTV:</a:t>
            </a:r>
            <a:br>
              <a:rPr lang="de-CH" dirty="0" smtClean="0"/>
            </a:br>
            <a:r>
              <a:rPr lang="de-CH" sz="1800" dirty="0" smtClean="0"/>
              <a:t>Tägliches Verkehrsaufkommen</a:t>
            </a:r>
            <a:endParaRPr lang="de-CH" dirty="0"/>
          </a:p>
        </p:txBody>
      </p:sp>
      <p:sp>
        <p:nvSpPr>
          <p:cNvPr id="9" name="Inhaltsplatzhalter 1"/>
          <p:cNvSpPr txBox="1">
            <a:spLocks/>
          </p:cNvSpPr>
          <p:nvPr/>
        </p:nvSpPr>
        <p:spPr>
          <a:xfrm>
            <a:off x="359213" y="2066014"/>
            <a:ext cx="3435351" cy="2756112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bg2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bg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bg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bg2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063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bg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de-CH" sz="1400" dirty="0" smtClean="0"/>
          </a:p>
          <a:p>
            <a:pPr marL="0" indent="0">
              <a:buFont typeface="Wingdings" pitchFamily="2" charset="2"/>
              <a:buNone/>
            </a:pPr>
            <a:endParaRPr lang="de-CH" dirty="0" smtClean="0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7150" y="900769"/>
            <a:ext cx="4953000" cy="2675171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9927" y="3575940"/>
            <a:ext cx="4990223" cy="2675171"/>
          </a:xfrm>
          <a:prstGeom prst="rect">
            <a:avLst/>
          </a:prstGeom>
        </p:spPr>
      </p:pic>
      <p:sp>
        <p:nvSpPr>
          <p:cNvPr id="11" name="Inhaltsplatzhalter 1"/>
          <p:cNvSpPr txBox="1">
            <a:spLocks/>
          </p:cNvSpPr>
          <p:nvPr/>
        </p:nvSpPr>
        <p:spPr>
          <a:xfrm>
            <a:off x="323849" y="2521981"/>
            <a:ext cx="3435351" cy="1524000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bg2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bg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bg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bg2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063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bg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de-CH" sz="2000" dirty="0" smtClean="0"/>
              <a:t>2016 (GIS):</a:t>
            </a:r>
          </a:p>
          <a:p>
            <a:pPr lvl="1">
              <a:lnSpc>
                <a:spcPct val="150000"/>
              </a:lnSpc>
            </a:pPr>
            <a:r>
              <a:rPr lang="de-CH" sz="1800" dirty="0" smtClean="0"/>
              <a:t>DTV-MIV: 12’023</a:t>
            </a:r>
          </a:p>
          <a:p>
            <a:pPr lvl="1">
              <a:lnSpc>
                <a:spcPct val="150000"/>
              </a:lnSpc>
            </a:pPr>
            <a:r>
              <a:rPr lang="de-CH" sz="1800" dirty="0" smtClean="0"/>
              <a:t>Velo-Anteil: 10.35%</a:t>
            </a:r>
          </a:p>
          <a:p>
            <a:pPr marL="0" indent="0">
              <a:lnSpc>
                <a:spcPct val="150000"/>
              </a:lnSpc>
              <a:buFont typeface="Wingdings" pitchFamily="2" charset="2"/>
              <a:buNone/>
            </a:pPr>
            <a:endParaRPr lang="de-CH" sz="1400" dirty="0" smtClean="0"/>
          </a:p>
          <a:p>
            <a:pPr marL="0" indent="0">
              <a:buFont typeface="Wingdings" pitchFamily="2" charset="2"/>
              <a:buNone/>
            </a:pPr>
            <a:endParaRPr lang="de-CH" dirty="0" smtClean="0"/>
          </a:p>
        </p:txBody>
      </p:sp>
    </p:spTree>
    <p:extLst>
      <p:ext uri="{BB962C8B-B14F-4D97-AF65-F5344CB8AC3E}">
        <p14:creationId xmlns:p14="http://schemas.microsoft.com/office/powerpoint/2010/main" val="147987653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23849" y="1701800"/>
            <a:ext cx="8302501" cy="44069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de-CH" sz="2200" dirty="0" smtClean="0"/>
              <a:t> SU1: Eintrittswahrscheinlichkeit 5%</a:t>
            </a:r>
          </a:p>
          <a:p>
            <a:pPr lvl="1">
              <a:lnSpc>
                <a:spcPct val="150000"/>
              </a:lnSpc>
            </a:pPr>
            <a:r>
              <a:rPr lang="de-CH" sz="1800" dirty="0" smtClean="0"/>
              <a:t>Prognose STEK: Stagnation</a:t>
            </a:r>
          </a:p>
          <a:p>
            <a:pPr lvl="2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de-CH" sz="1600" dirty="0" smtClean="0"/>
              <a:t>Jährliches Wachstum: 0.5%  </a:t>
            </a:r>
            <a:r>
              <a:rPr lang="de-CH" sz="1600" dirty="0"/>
              <a:t>→  + 7</a:t>
            </a:r>
            <a:r>
              <a:rPr lang="de-CH" sz="1600" dirty="0" smtClean="0"/>
              <a:t> Velos/Tag</a:t>
            </a:r>
          </a:p>
          <a:p>
            <a:pPr>
              <a:lnSpc>
                <a:spcPct val="150000"/>
              </a:lnSpc>
            </a:pPr>
            <a:r>
              <a:rPr lang="de-CH" sz="2200" dirty="0" smtClean="0"/>
              <a:t>SU2: Eintrittswahrscheinlichkeit 57.5%</a:t>
            </a:r>
          </a:p>
          <a:p>
            <a:pPr lvl="1">
              <a:lnSpc>
                <a:spcPct val="150000"/>
              </a:lnSpc>
            </a:pPr>
            <a:r>
              <a:rPr lang="de-CH" sz="1800" dirty="0" smtClean="0"/>
              <a:t>Wachstum Leistung Langsamverkehr: 32% (Verkehrsperspektive 2040) </a:t>
            </a:r>
          </a:p>
          <a:p>
            <a:pPr lvl="2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de-CH" sz="1600" dirty="0"/>
              <a:t>Jährliches Wachstum: </a:t>
            </a:r>
            <a:r>
              <a:rPr lang="de-CH" sz="1600" dirty="0" smtClean="0"/>
              <a:t>1.3%  →  + 16 Velos/Tag</a:t>
            </a:r>
          </a:p>
          <a:p>
            <a:pPr>
              <a:lnSpc>
                <a:spcPct val="150000"/>
              </a:lnSpc>
            </a:pPr>
            <a:r>
              <a:rPr lang="de-CH" sz="2200" dirty="0" smtClean="0"/>
              <a:t>SU3: Eintrittswahrscheinlichkeit 32.5%</a:t>
            </a:r>
            <a:endParaRPr lang="de-CH" sz="2200" dirty="0"/>
          </a:p>
          <a:p>
            <a:pPr lvl="1">
              <a:lnSpc>
                <a:spcPct val="150000"/>
              </a:lnSpc>
            </a:pPr>
            <a:r>
              <a:rPr lang="de-CH" sz="1800" dirty="0" smtClean="0"/>
              <a:t>Übermässiges Wachstum</a:t>
            </a:r>
            <a:endParaRPr lang="de-CH" sz="1800" dirty="0"/>
          </a:p>
          <a:p>
            <a:pPr lvl="2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de-CH" sz="1600" dirty="0"/>
              <a:t>Jährliches Wachstum: </a:t>
            </a:r>
            <a:r>
              <a:rPr lang="de-CH" sz="1600" dirty="0" smtClean="0"/>
              <a:t>2</a:t>
            </a:r>
            <a:r>
              <a:rPr lang="de-CH" sz="1600" dirty="0"/>
              <a:t>%  →  </a:t>
            </a:r>
            <a:r>
              <a:rPr lang="de-CH" sz="1600" dirty="0">
                <a:solidFill>
                  <a:srgbClr val="000000"/>
                </a:solidFill>
              </a:rPr>
              <a:t>+ </a:t>
            </a:r>
            <a:r>
              <a:rPr lang="de-CH" sz="1600" dirty="0" smtClean="0">
                <a:solidFill>
                  <a:srgbClr val="000000"/>
                </a:solidFill>
              </a:rPr>
              <a:t> 25 </a:t>
            </a:r>
            <a:r>
              <a:rPr lang="de-CH" sz="1600" dirty="0" smtClean="0"/>
              <a:t>Velos/Tag</a:t>
            </a:r>
            <a:endParaRPr lang="de-CH" sz="1600" dirty="0"/>
          </a:p>
          <a:p>
            <a:pPr>
              <a:lnSpc>
                <a:spcPct val="150000"/>
              </a:lnSpc>
            </a:pPr>
            <a:endParaRPr lang="de-CH" dirty="0" smtClean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25.05.2020</a:t>
            </a:r>
            <a:endParaRPr lang="de-DE" dirty="0" smtClean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Cyrano Golliez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16</a:t>
            </a:fld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>
          <a:xfrm>
            <a:off x="323850" y="635000"/>
            <a:ext cx="8496300" cy="866774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de-CH" dirty="0" smtClean="0"/>
              <a:t>Umsetzung STEK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69002414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23849" y="1701800"/>
            <a:ext cx="8302501" cy="44069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de-CH" sz="2200" dirty="0" smtClean="0"/>
              <a:t>Szenario SU1: </a:t>
            </a:r>
          </a:p>
          <a:p>
            <a:pPr>
              <a:lnSpc>
                <a:spcPct val="150000"/>
              </a:lnSpc>
            </a:pPr>
            <a:endParaRPr lang="de-CH" dirty="0" smtClean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25.05.2020</a:t>
            </a:r>
            <a:endParaRPr lang="de-DE" dirty="0" smtClean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Cyrano Golliez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17</a:t>
            </a:fld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>
          <a:xfrm>
            <a:off x="323850" y="635000"/>
            <a:ext cx="8496300" cy="866774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de-CH" dirty="0" smtClean="0"/>
              <a:t>Szenarien</a:t>
            </a:r>
            <a:endParaRPr lang="de-CH" dirty="0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49" y="1782896"/>
            <a:ext cx="8207451" cy="4244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59961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nhaltsplatzhalter 8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" y="4314514"/>
            <a:ext cx="3870968" cy="1575819"/>
          </a:xfrm>
        </p:spPr>
      </p:pic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25.05.2020</a:t>
            </a:r>
            <a:endParaRPr lang="de-DE" dirty="0" smtClean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Cyrano Golliez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18</a:t>
            </a:fld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>
          <a:xfrm>
            <a:off x="323850" y="635000"/>
            <a:ext cx="8496300" cy="7366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de-CH" dirty="0" smtClean="0"/>
              <a:t>Variante 1</a:t>
            </a:r>
            <a:endParaRPr lang="de-CH" dirty="0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1166" y="1068387"/>
            <a:ext cx="3998984" cy="4821946"/>
          </a:xfrm>
          <a:prstGeom prst="rect">
            <a:avLst/>
          </a:prstGeom>
        </p:spPr>
      </p:pic>
      <p:sp>
        <p:nvSpPr>
          <p:cNvPr id="10" name="Textfeld 9"/>
          <p:cNvSpPr txBox="1"/>
          <p:nvPr/>
        </p:nvSpPr>
        <p:spPr>
          <a:xfrm>
            <a:off x="323850" y="1358900"/>
            <a:ext cx="413385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 smtClean="0"/>
              <a:t>Länge: 80 m</a:t>
            </a:r>
            <a:endParaRPr lang="de-CH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 smtClean="0"/>
              <a:t>Breite Velospur: 1.5 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 smtClean="0"/>
              <a:t>Breite Autospur: 3.5 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 smtClean="0"/>
              <a:t>Tempolimit: 50 km/h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CH" dirty="0" smtClean="0"/>
              <a:t>Fahrgeschwindigkeit: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de-CH" dirty="0" smtClean="0"/>
              <a:t>MIV: 37 km/h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de-CH" dirty="0" smtClean="0"/>
              <a:t>Velo: 15 km/h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 smtClean="0"/>
              <a:t>Kapazität: [Fahrzeuge/h]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CH" dirty="0" smtClean="0"/>
              <a:t>MIV: 2500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CH" dirty="0" smtClean="0"/>
              <a:t>Velo: 3350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58645779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25.05.2020</a:t>
            </a:r>
            <a:endParaRPr lang="de-DE" dirty="0" smtClean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Cyrano Golliez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19</a:t>
            </a:fld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>
          <a:xfrm>
            <a:off x="323850" y="635000"/>
            <a:ext cx="8496300" cy="7366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de-CH" dirty="0" smtClean="0"/>
              <a:t>Variante 2</a:t>
            </a:r>
            <a:endParaRPr lang="de-CH" dirty="0"/>
          </a:p>
        </p:txBody>
      </p:sp>
      <p:sp>
        <p:nvSpPr>
          <p:cNvPr id="10" name="Textfeld 9"/>
          <p:cNvSpPr txBox="1"/>
          <p:nvPr/>
        </p:nvSpPr>
        <p:spPr>
          <a:xfrm>
            <a:off x="323850" y="1358900"/>
            <a:ext cx="413385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 smtClean="0"/>
              <a:t>Länge: 80 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CH" dirty="0" smtClean="0"/>
              <a:t>Unterführung: 55 m</a:t>
            </a:r>
            <a:endParaRPr lang="de-CH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 smtClean="0"/>
              <a:t>Breite Velospur: 1.5 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 smtClean="0"/>
              <a:t>Breite Autospur: 3 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 smtClean="0"/>
              <a:t>Tempolimit: 30 km/h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CH" dirty="0" smtClean="0"/>
              <a:t>Fahrgeschwindigkeit: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de-CH" dirty="0" smtClean="0"/>
              <a:t>MIV: 30 km/h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de-CH" dirty="0" smtClean="0"/>
              <a:t>Velo: 20 km/h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 smtClean="0"/>
              <a:t>Kapazität: [Fahrzeuge/h]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CH" dirty="0" smtClean="0"/>
              <a:t>MIV: 2500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CH" dirty="0" smtClean="0"/>
              <a:t>Velo: 3767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 smtClean="0"/>
              <a:t>Wartezeit: 5’</a:t>
            </a:r>
            <a:endParaRPr lang="de-CH" dirty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1166" y="1068387"/>
            <a:ext cx="3998984" cy="4821946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" y="4658291"/>
            <a:ext cx="3870968" cy="1575819"/>
          </a:xfrm>
          <a:prstGeom prst="rect">
            <a:avLst/>
          </a:prstGeom>
        </p:spPr>
      </p:pic>
      <p:sp>
        <p:nvSpPr>
          <p:cNvPr id="11" name="Inhaltsplatzhalter 10"/>
          <p:cNvSpPr>
            <a:spLocks noGrp="1"/>
          </p:cNvSpPr>
          <p:nvPr>
            <p:ph idx="1"/>
          </p:nvPr>
        </p:nvSpPr>
        <p:spPr>
          <a:xfrm flipV="1">
            <a:off x="323850" y="6234110"/>
            <a:ext cx="8496300" cy="204790"/>
          </a:xfrm>
        </p:spPr>
        <p:txBody>
          <a:bodyPr/>
          <a:lstStyle/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89100530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Uster zu verbessern, um den künftigen Bedürfnissen gerecht zu werden</a:t>
            </a:r>
          </a:p>
          <a:p>
            <a:pPr marL="0" indent="0">
              <a:buNone/>
            </a:pPr>
            <a:endParaRPr lang="de-CH" dirty="0" smtClean="0"/>
          </a:p>
          <a:p>
            <a:pPr lvl="1"/>
            <a:r>
              <a:rPr lang="de-CH" dirty="0" smtClean="0"/>
              <a:t>Teil der praktischen Ausbildung im Bereich Infrastrukturmanagement</a:t>
            </a:r>
          </a:p>
          <a:p>
            <a:pPr lvl="1"/>
            <a:r>
              <a:rPr lang="de-CH" dirty="0" smtClean="0"/>
              <a:t>Behandlung realer Probleme</a:t>
            </a:r>
          </a:p>
          <a:p>
            <a:pPr lvl="1"/>
            <a:r>
              <a:rPr lang="de-CH" dirty="0" smtClean="0"/>
              <a:t>Anwendung geeigneter Verfahren und Methoden</a:t>
            </a:r>
          </a:p>
          <a:p>
            <a:pPr lvl="1"/>
            <a:r>
              <a:rPr lang="de-CH" dirty="0" smtClean="0"/>
              <a:t>Entwicklung kreativer Lösungen</a:t>
            </a:r>
            <a:endParaRPr lang="de-CH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25.05.2020</a:t>
            </a:r>
            <a:endParaRPr lang="de-DE" dirty="0" smtClean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Cyrano Golliez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</a:t>
            </a:fld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Ziel der Projektarbeit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60123322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2" uiExpand="1" build="allAtOnce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25.05.2020</a:t>
            </a:r>
            <a:endParaRPr lang="de-DE" dirty="0" smtClean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Cyrano Golliez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20</a:t>
            </a:fld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>
          <a:xfrm>
            <a:off x="323850" y="635000"/>
            <a:ext cx="8496300" cy="7239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de-CH" dirty="0" smtClean="0"/>
              <a:t>Variante 3</a:t>
            </a:r>
            <a:endParaRPr lang="de-CH" dirty="0"/>
          </a:p>
        </p:txBody>
      </p:sp>
      <p:sp>
        <p:nvSpPr>
          <p:cNvPr id="10" name="Textfeld 9"/>
          <p:cNvSpPr txBox="1"/>
          <p:nvPr/>
        </p:nvSpPr>
        <p:spPr>
          <a:xfrm>
            <a:off x="323850" y="1358900"/>
            <a:ext cx="413385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 smtClean="0"/>
              <a:t>Länge: 80 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CH" dirty="0" smtClean="0"/>
              <a:t>Unterführung: 65 m</a:t>
            </a:r>
            <a:endParaRPr lang="de-CH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 smtClean="0"/>
              <a:t>Breite Velospur: 2 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 smtClean="0"/>
              <a:t>Breite Autospur: 5 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 smtClean="0"/>
              <a:t>Tempolimit: 30 km/h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CH" dirty="0" smtClean="0"/>
              <a:t>Fahrgeschwindigkeit: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de-CH" dirty="0" smtClean="0"/>
              <a:t>MIV: 30 km/h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de-CH" dirty="0" smtClean="0"/>
              <a:t>Velo: 25 km/h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 smtClean="0"/>
              <a:t>Kapazität: [Fahrzeuge/h]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CH" dirty="0" smtClean="0"/>
              <a:t>MIV: 1250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CH" dirty="0" smtClean="0"/>
              <a:t>Velo: 4600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 smtClean="0"/>
              <a:t>Wartezeit: 7’</a:t>
            </a:r>
            <a:endParaRPr lang="de-CH" dirty="0"/>
          </a:p>
        </p:txBody>
      </p:sp>
      <p:pic>
        <p:nvPicPr>
          <p:cNvPr id="12" name="Grafik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" y="4732927"/>
            <a:ext cx="3870968" cy="1575819"/>
          </a:xfrm>
          <a:prstGeom prst="rect">
            <a:avLst/>
          </a:prstGeom>
        </p:spPr>
      </p:pic>
      <p:pic>
        <p:nvPicPr>
          <p:cNvPr id="2" name="Inhaltsplatzhalter 1"/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0310" y="1035214"/>
            <a:ext cx="3989840" cy="4810920"/>
          </a:xfrm>
        </p:spPr>
      </p:pic>
    </p:spTree>
    <p:extLst>
      <p:ext uri="{BB962C8B-B14F-4D97-AF65-F5344CB8AC3E}">
        <p14:creationId xmlns:p14="http://schemas.microsoft.com/office/powerpoint/2010/main" val="276106637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23849" y="1701800"/>
            <a:ext cx="8302501" cy="4406900"/>
          </a:xfrm>
        </p:spPr>
        <p:txBody>
          <a:bodyPr/>
          <a:lstStyle/>
          <a:p>
            <a:pPr>
              <a:lnSpc>
                <a:spcPct val="150000"/>
              </a:lnSpc>
            </a:pPr>
            <a:endParaRPr lang="de-CH" sz="2200" dirty="0" smtClean="0"/>
          </a:p>
          <a:p>
            <a:pPr>
              <a:lnSpc>
                <a:spcPct val="150000"/>
              </a:lnSpc>
            </a:pPr>
            <a:endParaRPr lang="de-CH" dirty="0" smtClean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25.05.2020</a:t>
            </a:r>
            <a:endParaRPr lang="de-DE" dirty="0" smtClean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Cyrano Golliez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21</a:t>
            </a:fld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>
          <a:xfrm>
            <a:off x="323850" y="635000"/>
            <a:ext cx="8496300" cy="866774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de-CH" dirty="0" smtClean="0"/>
              <a:t>Kostenberechnung eines Szenarios</a:t>
            </a:r>
            <a:endParaRPr lang="de-CH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43497"/>
            <a:ext cx="9144000" cy="2723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68220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23849" y="1701800"/>
            <a:ext cx="8302501" cy="4406900"/>
          </a:xfrm>
        </p:spPr>
        <p:txBody>
          <a:bodyPr/>
          <a:lstStyle/>
          <a:p>
            <a:pPr>
              <a:lnSpc>
                <a:spcPct val="150000"/>
              </a:lnSpc>
            </a:pPr>
            <a:endParaRPr lang="de-CH" sz="2200" dirty="0" smtClean="0"/>
          </a:p>
          <a:p>
            <a:pPr>
              <a:lnSpc>
                <a:spcPct val="150000"/>
              </a:lnSpc>
            </a:pPr>
            <a:endParaRPr lang="de-CH" dirty="0" smtClean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25.05.2020</a:t>
            </a:r>
            <a:endParaRPr lang="de-DE" dirty="0" smtClean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Cyrano Golliez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22</a:t>
            </a:fld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>
          <a:xfrm>
            <a:off x="323850" y="800100"/>
            <a:ext cx="8496300" cy="866774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de-CH" dirty="0" smtClean="0"/>
              <a:t>Risikoberechnung einer Variante</a:t>
            </a:r>
            <a:endParaRPr lang="de-CH" dirty="0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24088"/>
            <a:ext cx="9144000" cy="2762324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8532469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23850" y="1719470"/>
            <a:ext cx="8496300" cy="4057440"/>
          </a:xfrm>
        </p:spPr>
        <p:txBody>
          <a:bodyPr/>
          <a:lstStyle/>
          <a:p>
            <a:r>
              <a:rPr lang="de-CH" dirty="0" smtClean="0"/>
              <a:t>Zustand 0:</a:t>
            </a:r>
          </a:p>
          <a:p>
            <a:pPr lvl="1"/>
            <a:r>
              <a:rPr lang="de-CH" dirty="0" smtClean="0"/>
              <a:t>Unverändert</a:t>
            </a:r>
          </a:p>
          <a:p>
            <a:r>
              <a:rPr lang="de-CH" dirty="0" smtClean="0"/>
              <a:t>Zustand 1: </a:t>
            </a:r>
          </a:p>
          <a:p>
            <a:pPr lvl="1"/>
            <a:r>
              <a:rPr lang="de-CH" dirty="0" smtClean="0"/>
              <a:t>E-Auto Anteil verändert -&gt; auf 50% in 2050 reduziert</a:t>
            </a:r>
            <a:endParaRPr lang="de-CH" dirty="0"/>
          </a:p>
          <a:p>
            <a:r>
              <a:rPr lang="de-CH" dirty="0" smtClean="0"/>
              <a:t>Zustand 2:</a:t>
            </a:r>
          </a:p>
          <a:p>
            <a:pPr lvl="1"/>
            <a:r>
              <a:rPr lang="de-CH" dirty="0" smtClean="0"/>
              <a:t>Unfallrisiken der Varianten 2 und 3 verändert</a:t>
            </a:r>
            <a:endParaRPr lang="de-CH" dirty="0"/>
          </a:p>
          <a:p>
            <a:r>
              <a:rPr lang="de-CH" dirty="0" smtClean="0"/>
              <a:t>Zustand 3: </a:t>
            </a:r>
          </a:p>
          <a:p>
            <a:pPr lvl="1"/>
            <a:r>
              <a:rPr lang="de-CH" dirty="0" smtClean="0"/>
              <a:t>Eintrittsw’keiten der Szenarien verändert</a:t>
            </a:r>
            <a:endParaRPr lang="de-CH" dirty="0"/>
          </a:p>
          <a:p>
            <a:r>
              <a:rPr lang="de-CH" dirty="0" smtClean="0"/>
              <a:t>Zustand 4:</a:t>
            </a:r>
          </a:p>
          <a:p>
            <a:pPr lvl="1"/>
            <a:r>
              <a:rPr lang="de-CH" dirty="0" smtClean="0"/>
              <a:t>Veränderung der durchschnittlichen Wartezeit der Variante 3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25.05.2020</a:t>
            </a:r>
            <a:endParaRPr lang="de-DE" dirty="0" smtClean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Cyrano Golliez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23</a:t>
            </a:fld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>
          <a:xfrm>
            <a:off x="323850" y="616226"/>
            <a:ext cx="8496300" cy="797584"/>
          </a:xfrm>
        </p:spPr>
        <p:txBody>
          <a:bodyPr/>
          <a:lstStyle/>
          <a:p>
            <a:r>
              <a:rPr lang="de-CH" dirty="0" smtClean="0"/>
              <a:t>Sensitivitätsanalyse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0235484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23850" y="2024064"/>
            <a:ext cx="4029489" cy="4210046"/>
          </a:xfrm>
        </p:spPr>
        <p:txBody>
          <a:bodyPr/>
          <a:lstStyle/>
          <a:p>
            <a:pPr marL="0" indent="0">
              <a:buNone/>
            </a:pPr>
            <a:r>
              <a:rPr lang="de-CH" dirty="0" smtClean="0"/>
              <a:t>Variante 2 deckt den Bedarf nach Mobilität in Uster optimal</a:t>
            </a:r>
          </a:p>
          <a:p>
            <a:pPr marL="0" indent="0">
              <a:buNone/>
            </a:pPr>
            <a:endParaRPr lang="de-CH" dirty="0"/>
          </a:p>
          <a:p>
            <a:pPr marL="0" indent="0">
              <a:buNone/>
            </a:pPr>
            <a:r>
              <a:rPr lang="de-CH" dirty="0" smtClean="0"/>
              <a:t>Optimiert die Zielfunktion</a:t>
            </a:r>
          </a:p>
          <a:p>
            <a:pPr marL="0" indent="0">
              <a:buNone/>
            </a:pPr>
            <a:endParaRPr lang="de-CH" dirty="0" smtClean="0"/>
          </a:p>
          <a:p>
            <a:pPr marL="0" indent="0">
              <a:buNone/>
            </a:pPr>
            <a:r>
              <a:rPr lang="de-CH" dirty="0" smtClean="0"/>
              <a:t>Grösste Nutzenmaximierung</a:t>
            </a:r>
          </a:p>
          <a:p>
            <a:pPr lvl="2"/>
            <a:endParaRPr lang="de-CH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25.05.2020</a:t>
            </a:r>
            <a:endParaRPr lang="de-DE" dirty="0" smtClean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Cyrano Golliez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24</a:t>
            </a:fld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Resultat</a:t>
            </a:r>
            <a:endParaRPr lang="de-CH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1166" y="1106714"/>
            <a:ext cx="3998984" cy="4821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96912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nhaltsplatzhalt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437" y="1921895"/>
            <a:ext cx="5677681" cy="4057650"/>
          </a:xfrm>
        </p:spPr>
      </p:pic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25.05.2020</a:t>
            </a:r>
            <a:endParaRPr lang="de-DE" dirty="0" smtClean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Cyrano Golliez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25</a:t>
            </a:fld>
            <a:endParaRPr lang="de-DE" dirty="0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Begründung (1)</a:t>
            </a:r>
            <a:endParaRPr lang="de-CH" dirty="0"/>
          </a:p>
        </p:txBody>
      </p:sp>
      <p:sp>
        <p:nvSpPr>
          <p:cNvPr id="9" name="Textfeld 8"/>
          <p:cNvSpPr txBox="1"/>
          <p:nvPr/>
        </p:nvSpPr>
        <p:spPr>
          <a:xfrm>
            <a:off x="512957" y="1902084"/>
            <a:ext cx="10912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200" dirty="0" smtClean="0"/>
              <a:t>Zustand: 0</a:t>
            </a:r>
          </a:p>
        </p:txBody>
      </p:sp>
    </p:spTree>
    <p:extLst>
      <p:ext uri="{BB962C8B-B14F-4D97-AF65-F5344CB8AC3E}">
        <p14:creationId xmlns:p14="http://schemas.microsoft.com/office/powerpoint/2010/main" val="30859252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de-CH" dirty="0" smtClean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25.05.2020</a:t>
            </a:r>
            <a:endParaRPr lang="de-DE" dirty="0" smtClean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Cyrano Golliez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26</a:t>
            </a:fld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Begründung: (2)</a:t>
            </a:r>
            <a:endParaRPr lang="de-CH" dirty="0"/>
          </a:p>
        </p:txBody>
      </p:sp>
      <p:graphicFrame>
        <p:nvGraphicFramePr>
          <p:cNvPr id="13" name="Diagramm 1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16778276"/>
              </p:ext>
            </p:extLst>
          </p:nvPr>
        </p:nvGraphicFramePr>
        <p:xfrm>
          <a:off x="323849" y="2024064"/>
          <a:ext cx="8496301" cy="27309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11934941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23850" y="1761893"/>
            <a:ext cx="8496300" cy="4472217"/>
          </a:xfrm>
        </p:spPr>
        <p:txBody>
          <a:bodyPr/>
          <a:lstStyle/>
          <a:p>
            <a:endParaRPr lang="de-CH" dirty="0"/>
          </a:p>
          <a:p>
            <a:r>
              <a:rPr lang="de-CH" dirty="0" smtClean="0"/>
              <a:t>Empfehlung an die Stadt Uster:</a:t>
            </a:r>
          </a:p>
          <a:p>
            <a:pPr lvl="1"/>
            <a:r>
              <a:rPr lang="de-CH" dirty="0"/>
              <a:t>Bau der Variante </a:t>
            </a:r>
            <a:r>
              <a:rPr lang="de-CH" dirty="0" smtClean="0"/>
              <a:t>2</a:t>
            </a:r>
          </a:p>
          <a:p>
            <a:pPr lvl="1"/>
            <a:r>
              <a:rPr lang="de-CH" dirty="0" smtClean="0"/>
              <a:t>Vergleich der Varianten 2 und 3 im Rahmen einer Hauptstudie</a:t>
            </a:r>
          </a:p>
          <a:p>
            <a:pPr lvl="1"/>
            <a:r>
              <a:rPr lang="de-CH" dirty="0" smtClean="0"/>
              <a:t>Variante 1 «keine Veränderung»  	         keine Option</a:t>
            </a:r>
            <a:endParaRPr lang="de-CH" dirty="0"/>
          </a:p>
          <a:p>
            <a:endParaRPr lang="de-CH" dirty="0" smtClean="0"/>
          </a:p>
          <a:p>
            <a:r>
              <a:rPr lang="de-CH" dirty="0" smtClean="0"/>
              <a:t>Fussgänger und ÖV in die Entscheidung miteinbeziehen</a:t>
            </a:r>
            <a:endParaRPr lang="de-CH" dirty="0"/>
          </a:p>
          <a:p>
            <a:r>
              <a:rPr lang="de-CH" dirty="0" smtClean="0"/>
              <a:t>Weitere Einflüsse modellieren (Unsicherheiten)</a:t>
            </a:r>
          </a:p>
          <a:p>
            <a:pPr lvl="1"/>
            <a:r>
              <a:rPr lang="de-CH" dirty="0" smtClean="0"/>
              <a:t>Verkehrssimulationen</a:t>
            </a:r>
          </a:p>
          <a:p>
            <a:pPr lvl="1"/>
            <a:r>
              <a:rPr lang="de-CH" dirty="0" smtClean="0"/>
              <a:t>Sicherheitslage vor Ort analysieren</a:t>
            </a:r>
          </a:p>
          <a:p>
            <a:pPr lvl="1"/>
            <a:r>
              <a:rPr lang="de-CH" dirty="0" smtClean="0"/>
              <a:t>Politischer Diskurs</a:t>
            </a:r>
          </a:p>
          <a:p>
            <a:endParaRPr lang="de-CH" dirty="0" smtClean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25.05.2020</a:t>
            </a:r>
            <a:endParaRPr lang="de-DE" dirty="0" smtClean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Cyrano Golliez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27</a:t>
            </a:fld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Schlussfolgerung und Ausblick:</a:t>
            </a:r>
            <a:endParaRPr lang="de-CH" dirty="0"/>
          </a:p>
        </p:txBody>
      </p:sp>
      <p:cxnSp>
        <p:nvCxnSpPr>
          <p:cNvPr id="8" name="Gerader Verbinder 7"/>
          <p:cNvCxnSpPr/>
          <p:nvPr/>
        </p:nvCxnSpPr>
        <p:spPr>
          <a:xfrm>
            <a:off x="4906537" y="3512641"/>
            <a:ext cx="591014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309717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 dirty="0" smtClean="0"/>
          </a:p>
          <a:p>
            <a:endParaRPr lang="de-CH" dirty="0" smtClean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25.05.2020</a:t>
            </a:r>
            <a:endParaRPr lang="de-DE" dirty="0" smtClean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Cyrano Golliez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28</a:t>
            </a:fld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 dirty="0"/>
          </a:p>
        </p:txBody>
      </p:sp>
      <p:pic>
        <p:nvPicPr>
          <p:cNvPr id="7" name="Immagine 5" descr="Immagine che contiene LEGO, giocattolo&#10;&#10;Descrizione generata automaticamente">
            <a:extLst>
              <a:ext uri="{FF2B5EF4-FFF2-40B4-BE49-F238E27FC236}">
                <a16:creationId xmlns="" xmlns:a16="http://schemas.microsoft.com/office/drawing/2014/main" id="{D6337EF0-BB67-1747-808B-C16F2602AAF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7680" y="700087"/>
            <a:ext cx="5608639" cy="5608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91525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3054595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 dirty="0" smtClean="0"/>
          </a:p>
          <a:p>
            <a:r>
              <a:rPr lang="de-CH" dirty="0" smtClean="0"/>
              <a:t>Problemlösungsprozess</a:t>
            </a:r>
          </a:p>
          <a:p>
            <a:pPr marL="0" indent="0">
              <a:buNone/>
            </a:pPr>
            <a:endParaRPr lang="de-CH" dirty="0"/>
          </a:p>
          <a:p>
            <a:r>
              <a:rPr lang="de-CH" dirty="0" smtClean="0"/>
              <a:t>Zielfunktion</a:t>
            </a:r>
          </a:p>
          <a:p>
            <a:pPr marL="0" indent="0">
              <a:buNone/>
            </a:pPr>
            <a:endParaRPr lang="de-CH" dirty="0" smtClean="0"/>
          </a:p>
          <a:p>
            <a:r>
              <a:rPr lang="de-CH" dirty="0" smtClean="0"/>
              <a:t>Entscheidungsbaum</a:t>
            </a:r>
          </a:p>
          <a:p>
            <a:pPr marL="0" indent="0">
              <a:buNone/>
            </a:pPr>
            <a:endParaRPr lang="de-CH" dirty="0" smtClean="0"/>
          </a:p>
          <a:p>
            <a:r>
              <a:rPr lang="de-CH" dirty="0" smtClean="0"/>
              <a:t>Sensitivitätsanalyse</a:t>
            </a:r>
          </a:p>
          <a:p>
            <a:pPr marL="0" indent="0">
              <a:buNone/>
            </a:pPr>
            <a:endParaRPr lang="de-CH" dirty="0" smtClean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25.05.2020</a:t>
            </a:r>
            <a:endParaRPr lang="de-DE" dirty="0" smtClean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Cyrano Golliez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3</a:t>
            </a:fld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Grundlagen und Theorie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96640411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23850" y="1845697"/>
            <a:ext cx="8496300" cy="4210046"/>
          </a:xfrm>
        </p:spPr>
        <p:txBody>
          <a:bodyPr/>
          <a:lstStyle/>
          <a:p>
            <a:pPr marL="400050" indent="-400050">
              <a:buFont typeface="+mj-lt"/>
              <a:buAutoNum type="romanLcPeriod"/>
            </a:pPr>
            <a:r>
              <a:rPr lang="de-DE" sz="1300" dirty="0" err="1"/>
              <a:t>Adey</a:t>
            </a:r>
            <a:r>
              <a:rPr lang="de-DE" sz="1300" dirty="0"/>
              <a:t>, B. T. 2019. Unterrichtsmaterial von </a:t>
            </a:r>
            <a:r>
              <a:rPr lang="de-DE" sz="1300" dirty="0" smtClean="0"/>
              <a:t>Systems Engineering</a:t>
            </a:r>
          </a:p>
          <a:p>
            <a:pPr marL="400050" indent="-400050">
              <a:buFont typeface="+mj-lt"/>
              <a:buAutoNum type="romanLcPeriod"/>
            </a:pPr>
            <a:r>
              <a:rPr lang="de-DE" sz="1300" dirty="0"/>
              <a:t>BFS und ASTRA. 2019. </a:t>
            </a:r>
            <a:r>
              <a:rPr lang="de-DE" sz="1300" dirty="0" err="1"/>
              <a:t>Strassenfahrzeugbestand</a:t>
            </a:r>
            <a:r>
              <a:rPr lang="de-DE" sz="1300" dirty="0"/>
              <a:t> (MFZ). </a:t>
            </a:r>
            <a:endParaRPr lang="de-DE" sz="1300" dirty="0" smtClean="0"/>
          </a:p>
          <a:p>
            <a:pPr marL="400050" indent="-400050">
              <a:buFont typeface="+mj-lt"/>
              <a:buAutoNum type="romanLcPeriod"/>
            </a:pPr>
            <a:r>
              <a:rPr lang="de-DE" sz="1300" dirty="0" smtClean="0"/>
              <a:t>Bundesamt </a:t>
            </a:r>
            <a:r>
              <a:rPr lang="de-DE" sz="1300" dirty="0"/>
              <a:t>für Raumentwicklung. 2004. Externe Lärmkosten des </a:t>
            </a:r>
            <a:r>
              <a:rPr lang="de-DE" sz="1300" dirty="0" err="1"/>
              <a:t>Strassen</a:t>
            </a:r>
            <a:r>
              <a:rPr lang="de-DE" sz="1300" dirty="0"/>
              <a:t>- und </a:t>
            </a:r>
            <a:r>
              <a:rPr lang="de-DE" sz="1300" dirty="0" smtClean="0"/>
              <a:t>Schienenverkehrs der </a:t>
            </a:r>
            <a:r>
              <a:rPr lang="de-DE" sz="1300" dirty="0"/>
              <a:t>Schweiz, Aktualisierung für das Jahr 2000, </a:t>
            </a:r>
            <a:r>
              <a:rPr lang="de-DE" sz="1300" dirty="0" smtClean="0"/>
              <a:t>Bern. </a:t>
            </a:r>
            <a:r>
              <a:rPr lang="de-DE" sz="1300" dirty="0"/>
              <a:t>2016. </a:t>
            </a:r>
            <a:endParaRPr lang="de-DE" sz="1300" dirty="0" smtClean="0"/>
          </a:p>
          <a:p>
            <a:pPr marL="400050" indent="-400050">
              <a:buFont typeface="+mj-lt"/>
              <a:buAutoNum type="romanLcPeriod"/>
            </a:pPr>
            <a:r>
              <a:rPr lang="de-CH" sz="1300" dirty="0"/>
              <a:t>Bundesamt für Raumentwicklung. 2004</a:t>
            </a:r>
            <a:r>
              <a:rPr lang="de-CH" sz="1300" dirty="0" smtClean="0"/>
              <a:t>. </a:t>
            </a:r>
            <a:r>
              <a:rPr lang="de-DE" sz="1300" dirty="0" smtClean="0"/>
              <a:t>Verkehrsperspektiven </a:t>
            </a:r>
            <a:r>
              <a:rPr lang="de-DE" sz="1300" dirty="0"/>
              <a:t>2040. Entwicklung des Personen- und </a:t>
            </a:r>
            <a:r>
              <a:rPr lang="de-DE" sz="1300" dirty="0" smtClean="0"/>
              <a:t>Güterverkehrs </a:t>
            </a:r>
            <a:r>
              <a:rPr lang="de-CH" sz="1300" dirty="0" smtClean="0"/>
              <a:t>in </a:t>
            </a:r>
            <a:r>
              <a:rPr lang="de-CH" sz="1300" dirty="0"/>
              <a:t>der Schweiz</a:t>
            </a:r>
            <a:r>
              <a:rPr lang="de-CH" sz="1300" dirty="0" smtClean="0"/>
              <a:t>.</a:t>
            </a:r>
          </a:p>
          <a:p>
            <a:pPr marL="400050" indent="-400050">
              <a:buFont typeface="+mj-lt"/>
              <a:buAutoNum type="romanLcPeriod"/>
            </a:pPr>
            <a:r>
              <a:rPr lang="de-DE" sz="1300" dirty="0"/>
              <a:t>Bundesamt für Statistik (BFS). 2019. Leistungen des privaten Personenverkehrs auf </a:t>
            </a:r>
            <a:r>
              <a:rPr lang="de-DE" sz="1300" dirty="0" smtClean="0"/>
              <a:t>der </a:t>
            </a:r>
            <a:r>
              <a:rPr lang="de-CH" sz="1300" dirty="0" smtClean="0"/>
              <a:t>Strasse</a:t>
            </a:r>
            <a:r>
              <a:rPr lang="de-CH" sz="1300" dirty="0"/>
              <a:t>. Methodenbericht </a:t>
            </a:r>
            <a:r>
              <a:rPr lang="de-CH" sz="1300" dirty="0" smtClean="0"/>
              <a:t>2019</a:t>
            </a:r>
          </a:p>
          <a:p>
            <a:pPr marL="400050" indent="-400050">
              <a:buFont typeface="+mj-lt"/>
              <a:buAutoNum type="romanLcPeriod"/>
            </a:pPr>
            <a:r>
              <a:rPr lang="de-DE" sz="1300" dirty="0"/>
              <a:t>Bundesamt für Statistik / Bundesamt für Raumentwicklung. 2017. Verkehrsverhalten </a:t>
            </a:r>
            <a:r>
              <a:rPr lang="de-DE" sz="1300" dirty="0" smtClean="0"/>
              <a:t>der Bevölkerung</a:t>
            </a:r>
            <a:r>
              <a:rPr lang="de-DE" sz="1300" dirty="0"/>
              <a:t>. Ergebnisse des Mikrozensus Mobilität und Verkehr 2015</a:t>
            </a:r>
            <a:r>
              <a:rPr lang="de-DE" sz="1300" dirty="0" smtClean="0"/>
              <a:t>.</a:t>
            </a:r>
          </a:p>
          <a:p>
            <a:pPr marL="400050" indent="-400050">
              <a:buFont typeface="+mj-lt"/>
              <a:buAutoNum type="romanLcPeriod"/>
            </a:pPr>
            <a:r>
              <a:rPr lang="de-DE" sz="1300" dirty="0" err="1"/>
              <a:t>Ecoplan</a:t>
            </a:r>
            <a:r>
              <a:rPr lang="de-DE" sz="1300" dirty="0"/>
              <a:t>, VSS. 2007. Externe Kosten im </a:t>
            </a:r>
            <a:r>
              <a:rPr lang="de-DE" sz="1300" dirty="0" err="1"/>
              <a:t>Strassenverkehr</a:t>
            </a:r>
            <a:r>
              <a:rPr lang="de-DE" sz="1300" dirty="0"/>
              <a:t>. Grundlagen für die </a:t>
            </a:r>
            <a:r>
              <a:rPr lang="de-DE" sz="1300" dirty="0" smtClean="0"/>
              <a:t>Durchführung </a:t>
            </a:r>
            <a:r>
              <a:rPr lang="de-CH" sz="1300" dirty="0" smtClean="0"/>
              <a:t>einer </a:t>
            </a:r>
            <a:r>
              <a:rPr lang="de-CH" sz="1300" dirty="0"/>
              <a:t>Kosten-Nutzen-Analyse</a:t>
            </a:r>
            <a:r>
              <a:rPr lang="de-CH" sz="1300" dirty="0" smtClean="0"/>
              <a:t>.</a:t>
            </a:r>
          </a:p>
          <a:p>
            <a:pPr marL="400050" indent="-400050">
              <a:buFont typeface="+mj-lt"/>
              <a:buAutoNum type="romanLcPeriod"/>
            </a:pPr>
            <a:r>
              <a:rPr lang="de-DE" sz="1300" dirty="0"/>
              <a:t>Geschäftsfeld Stadtraum und Natur. 2019. Stadtentwicklungskonzept STEK. Stadt Uster</a:t>
            </a:r>
            <a:r>
              <a:rPr lang="de-DE" sz="1300" dirty="0" smtClean="0"/>
              <a:t>.</a:t>
            </a:r>
          </a:p>
          <a:p>
            <a:pPr marL="400050" indent="-400050">
              <a:buFont typeface="+mj-lt"/>
              <a:buAutoNum type="romanLcPeriod"/>
            </a:pPr>
            <a:r>
              <a:rPr lang="de-CH" sz="1300" dirty="0"/>
              <a:t>Kanton Zürich. 2019a. GIS-Browser Kanton Zürich</a:t>
            </a:r>
            <a:r>
              <a:rPr lang="de-CH" sz="1300" dirty="0" smtClean="0"/>
              <a:t>.</a:t>
            </a:r>
          </a:p>
          <a:p>
            <a:pPr marL="400050" indent="-400050">
              <a:buFont typeface="+mj-lt"/>
              <a:buAutoNum type="romanLcPeriod"/>
            </a:pPr>
            <a:r>
              <a:rPr lang="de-DE" sz="1300" dirty="0"/>
              <a:t>Kontextplan AG, </a:t>
            </a:r>
            <a:r>
              <a:rPr lang="de-DE" sz="1300" dirty="0" smtClean="0"/>
              <a:t>Christina </a:t>
            </a:r>
            <a:r>
              <a:rPr lang="de-DE" sz="1300" dirty="0" err="1"/>
              <a:t>Farner</a:t>
            </a:r>
            <a:r>
              <a:rPr lang="de-DE" sz="1300" dirty="0"/>
              <a:t>, Markus Hofstetter. 2010. Baukosten der </a:t>
            </a:r>
            <a:r>
              <a:rPr lang="de-DE" sz="1300" dirty="0" smtClean="0"/>
              <a:t>häufigsten </a:t>
            </a:r>
            <a:r>
              <a:rPr lang="de-DE" sz="1300" dirty="0" err="1" smtClean="0"/>
              <a:t>Langsamverkehrsinfrastrukturen</a:t>
            </a:r>
            <a:r>
              <a:rPr lang="de-DE" sz="1300" dirty="0"/>
              <a:t>. Hrsg. Bundesamt für </a:t>
            </a:r>
            <a:r>
              <a:rPr lang="de-DE" sz="1300" dirty="0" err="1"/>
              <a:t>Strassen</a:t>
            </a:r>
            <a:r>
              <a:rPr lang="de-DE" sz="1300" dirty="0"/>
              <a:t> (ASTRA</a:t>
            </a:r>
            <a:r>
              <a:rPr lang="de-DE" sz="1300" dirty="0" smtClean="0"/>
              <a:t>).</a:t>
            </a:r>
          </a:p>
          <a:p>
            <a:pPr marL="0" indent="0">
              <a:buNone/>
            </a:pPr>
            <a:endParaRPr lang="de-CH" sz="1400" dirty="0" smtClean="0"/>
          </a:p>
          <a:p>
            <a:endParaRPr lang="de-CH" sz="1400" dirty="0" smtClean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25.05.2020</a:t>
            </a:r>
            <a:endParaRPr lang="de-DE" dirty="0" smtClean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Cyrano Golliez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30</a:t>
            </a:fld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Literaturverzeichnis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92472213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 dirty="0" smtClean="0"/>
          </a:p>
          <a:p>
            <a:endParaRPr lang="de-CH" dirty="0" smtClean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25.05.2020</a:t>
            </a:r>
            <a:endParaRPr lang="de-DE" dirty="0" smtClean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Cyrano Golliez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31</a:t>
            </a:fld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Anhang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28566499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23850" y="2088689"/>
            <a:ext cx="8496300" cy="3629026"/>
          </a:xfrm>
        </p:spPr>
        <p:txBody>
          <a:bodyPr/>
          <a:lstStyle/>
          <a:p>
            <a:pPr marL="0" indent="0">
              <a:buNone/>
            </a:pPr>
            <a:r>
              <a:rPr lang="de-CH" dirty="0" smtClean="0"/>
              <a:t>Unterhalts- und Baukosten:</a:t>
            </a:r>
            <a:endParaRPr lang="de-CH" dirty="0"/>
          </a:p>
          <a:p>
            <a:pPr marL="0" indent="0">
              <a:buNone/>
            </a:pPr>
            <a:endParaRPr lang="de-CH" dirty="0" smtClean="0"/>
          </a:p>
          <a:p>
            <a:pPr marL="0" indent="0">
              <a:buNone/>
            </a:pPr>
            <a:endParaRPr lang="de-CH" dirty="0" smtClean="0"/>
          </a:p>
          <a:p>
            <a:pPr marL="0" indent="0">
              <a:buNone/>
            </a:pPr>
            <a:endParaRPr lang="de-CH" dirty="0"/>
          </a:p>
          <a:p>
            <a:pPr marL="0" indent="0">
              <a:buNone/>
            </a:pPr>
            <a:endParaRPr lang="de-CH" dirty="0" smtClean="0"/>
          </a:p>
          <a:p>
            <a:pPr marL="0" indent="0">
              <a:buNone/>
            </a:pPr>
            <a:endParaRPr lang="de-CH" dirty="0"/>
          </a:p>
          <a:p>
            <a:pPr marL="0" indent="0">
              <a:buNone/>
            </a:pPr>
            <a:endParaRPr lang="de-CH" dirty="0" smtClean="0"/>
          </a:p>
          <a:p>
            <a:r>
              <a:rPr lang="de-CH" sz="1600" dirty="0" smtClean="0"/>
              <a:t>Velounterführung: 3’750 CHF pro m^2 (Lastfall Eisenbahn)</a:t>
            </a:r>
          </a:p>
          <a:p>
            <a:r>
              <a:rPr lang="de-CH" sz="1600" dirty="0" smtClean="0"/>
              <a:t>Rampe zur Unterführung: 130’000 CHF pro Rampe </a:t>
            </a:r>
            <a:r>
              <a:rPr lang="de-CH" sz="1100" dirty="0" smtClean="0"/>
              <a:t>(Quelle: KONTEXPLAN AG, 2010)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25.05.2020</a:t>
            </a:r>
            <a:endParaRPr lang="de-DE" dirty="0" smtClean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Cyrano Golliez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32</a:t>
            </a:fld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>
          <a:xfrm>
            <a:off x="323850" y="635000"/>
            <a:ext cx="8496300" cy="1114828"/>
          </a:xfrm>
        </p:spPr>
        <p:txBody>
          <a:bodyPr/>
          <a:lstStyle/>
          <a:p>
            <a:r>
              <a:rPr lang="de-CH" dirty="0" smtClean="0"/>
              <a:t>Besitzerkosten</a:t>
            </a:r>
            <a:endParaRPr lang="de-CH" dirty="0"/>
          </a:p>
        </p:txBody>
      </p:sp>
      <p:pic>
        <p:nvPicPr>
          <p:cNvPr id="14" name="Grafik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3753" y="3936050"/>
            <a:ext cx="5936494" cy="1181202"/>
          </a:xfrm>
          <a:prstGeom prst="rect">
            <a:avLst/>
          </a:prstGeom>
        </p:spPr>
      </p:pic>
      <p:pic>
        <p:nvPicPr>
          <p:cNvPr id="16" name="Grafik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9294" y="2929932"/>
            <a:ext cx="4130398" cy="807790"/>
          </a:xfrm>
          <a:prstGeom prst="rect">
            <a:avLst/>
          </a:prstGeom>
        </p:spPr>
      </p:pic>
      <p:pic>
        <p:nvPicPr>
          <p:cNvPr id="17" name="Grafik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9294" y="1923814"/>
            <a:ext cx="3200677" cy="807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26133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23850" y="1645853"/>
            <a:ext cx="8496300" cy="4688041"/>
          </a:xfrm>
        </p:spPr>
        <p:txBody>
          <a:bodyPr/>
          <a:lstStyle/>
          <a:p>
            <a:pPr marL="0" indent="0">
              <a:buNone/>
            </a:pPr>
            <a:endParaRPr lang="de-CH" dirty="0" smtClean="0"/>
          </a:p>
          <a:p>
            <a:pPr marL="0" indent="0">
              <a:buNone/>
            </a:pPr>
            <a:r>
              <a:rPr lang="de-CH" dirty="0" smtClean="0"/>
              <a:t>Betriebskosten: </a:t>
            </a:r>
          </a:p>
          <a:p>
            <a:pPr marL="0" indent="0">
              <a:buNone/>
            </a:pPr>
            <a:endParaRPr lang="de-CH" dirty="0" smtClean="0"/>
          </a:p>
          <a:p>
            <a:pPr marL="0" indent="0">
              <a:buNone/>
            </a:pPr>
            <a:endParaRPr lang="de-CH" dirty="0" smtClean="0"/>
          </a:p>
          <a:p>
            <a:pPr marL="0" indent="0">
              <a:buNone/>
            </a:pPr>
            <a:r>
              <a:rPr lang="de-CH" dirty="0" smtClean="0"/>
              <a:t>Reisezeitkosten:</a:t>
            </a:r>
          </a:p>
          <a:p>
            <a:pPr marL="0" indent="0">
              <a:buNone/>
            </a:pPr>
            <a:endParaRPr lang="de-CH" dirty="0" smtClean="0"/>
          </a:p>
          <a:p>
            <a:pPr marL="0" indent="0">
              <a:buNone/>
            </a:pPr>
            <a:endParaRPr lang="de-CH" dirty="0"/>
          </a:p>
          <a:p>
            <a:pPr marL="0" indent="0">
              <a:buNone/>
            </a:pPr>
            <a:endParaRPr lang="de-CH" dirty="0" smtClean="0"/>
          </a:p>
          <a:p>
            <a:pPr marL="0" indent="0">
              <a:buNone/>
            </a:pPr>
            <a:endParaRPr lang="de-CH" dirty="0" smtClean="0"/>
          </a:p>
          <a:p>
            <a:r>
              <a:rPr lang="de-CH" sz="1600" dirty="0" smtClean="0"/>
              <a:t>Wartezeit pro Nutzer 5’: Zugdurchfahrt ~ 3’ + 2’ (aufgrund eines mögliche Rückstaus)</a:t>
            </a:r>
          </a:p>
          <a:p>
            <a:r>
              <a:rPr lang="de-CH" sz="1600" dirty="0" smtClean="0"/>
              <a:t>Wartezeit Variante 3: + 2’ aufgrund des eingeführten Ampelsystem</a:t>
            </a:r>
            <a:endParaRPr lang="de-CH" sz="1600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25.05.2020</a:t>
            </a:r>
            <a:endParaRPr lang="de-DE" dirty="0" smtClean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Cyrano Golliez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33</a:t>
            </a:fld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>
          <a:xfrm>
            <a:off x="323850" y="635000"/>
            <a:ext cx="8496300" cy="1122364"/>
          </a:xfrm>
        </p:spPr>
        <p:txBody>
          <a:bodyPr/>
          <a:lstStyle/>
          <a:p>
            <a:r>
              <a:rPr lang="de-CH" dirty="0" smtClean="0"/>
              <a:t>Nutzerkosten</a:t>
            </a:r>
            <a:endParaRPr lang="de-CH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686" y="4233815"/>
            <a:ext cx="4724809" cy="1097375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6984" y="1851345"/>
            <a:ext cx="4290432" cy="845893"/>
          </a:xfrm>
          <a:prstGeom prst="rect">
            <a:avLst/>
          </a:prstGeom>
        </p:spPr>
      </p:pic>
      <p:pic>
        <p:nvPicPr>
          <p:cNvPr id="14" name="Grafik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1436" y="3117520"/>
            <a:ext cx="4473328" cy="853514"/>
          </a:xfrm>
          <a:prstGeom prst="rect">
            <a:avLst/>
          </a:prstGeom>
        </p:spPr>
      </p:pic>
      <p:pic>
        <p:nvPicPr>
          <p:cNvPr id="15" name="Grafik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90534" y="3971034"/>
            <a:ext cx="2735817" cy="883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11346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23850" y="1824270"/>
            <a:ext cx="8496300" cy="4551362"/>
          </a:xfrm>
        </p:spPr>
        <p:txBody>
          <a:bodyPr/>
          <a:lstStyle/>
          <a:p>
            <a:pPr marL="0" indent="0">
              <a:buNone/>
            </a:pPr>
            <a:endParaRPr lang="de-CH" dirty="0" smtClean="0"/>
          </a:p>
          <a:p>
            <a:pPr marL="0" indent="0">
              <a:buNone/>
            </a:pPr>
            <a:r>
              <a:rPr lang="de-CH" dirty="0" smtClean="0"/>
              <a:t>Umweltbelastungskosten: </a:t>
            </a:r>
          </a:p>
          <a:p>
            <a:pPr marL="0" indent="0">
              <a:buNone/>
            </a:pPr>
            <a:endParaRPr lang="de-CH" dirty="0" smtClean="0"/>
          </a:p>
          <a:p>
            <a:r>
              <a:rPr lang="de-CH" sz="2000" dirty="0" smtClean="0"/>
              <a:t>Lärmbelastung:</a:t>
            </a:r>
          </a:p>
          <a:p>
            <a:pPr marL="0" indent="0">
              <a:buNone/>
            </a:pPr>
            <a:r>
              <a:rPr lang="de-CH" dirty="0" smtClean="0"/>
              <a:t>	</a:t>
            </a:r>
          </a:p>
          <a:p>
            <a:r>
              <a:rPr lang="de-CH" sz="2000" dirty="0" smtClean="0"/>
              <a:t>Schadstoffbelastung:</a:t>
            </a:r>
            <a:endParaRPr lang="de-CH" sz="2000" dirty="0"/>
          </a:p>
          <a:p>
            <a:pPr marL="0" indent="0">
              <a:buNone/>
            </a:pPr>
            <a:endParaRPr lang="de-CH" dirty="0" smtClean="0"/>
          </a:p>
          <a:p>
            <a:pPr marL="0" indent="0">
              <a:buNone/>
            </a:pPr>
            <a:r>
              <a:rPr lang="de-CH" dirty="0" smtClean="0"/>
              <a:t>						</a:t>
            </a:r>
          </a:p>
          <a:p>
            <a:pPr marL="0" indent="0">
              <a:buNone/>
            </a:pPr>
            <a:endParaRPr lang="de-CH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25.05.2020</a:t>
            </a:r>
            <a:endParaRPr lang="de-DE" dirty="0" smtClean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Cyrano Golliez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34</a:t>
            </a:fld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>
          <a:xfrm>
            <a:off x="323850" y="635000"/>
            <a:ext cx="8496300" cy="1122364"/>
          </a:xfrm>
        </p:spPr>
        <p:txBody>
          <a:bodyPr/>
          <a:lstStyle/>
          <a:p>
            <a:r>
              <a:rPr lang="de-CH" dirty="0" smtClean="0"/>
              <a:t>Kosten der Öffentlichkeit (1)</a:t>
            </a:r>
            <a:endParaRPr lang="de-CH" dirty="0"/>
          </a:p>
        </p:txBody>
      </p:sp>
      <p:pic>
        <p:nvPicPr>
          <p:cNvPr id="10" name="Grafik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4843" y="2021400"/>
            <a:ext cx="2697714" cy="815411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2868" y="3074936"/>
            <a:ext cx="3543607" cy="403895"/>
          </a:xfrm>
          <a:prstGeom prst="rect">
            <a:avLst/>
          </a:prstGeom>
        </p:spPr>
      </p:pic>
      <p:pic>
        <p:nvPicPr>
          <p:cNvPr id="15" name="Grafik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9149" y="4576825"/>
            <a:ext cx="4554551" cy="1377611"/>
          </a:xfrm>
          <a:prstGeom prst="rect">
            <a:avLst/>
          </a:prstGeom>
        </p:spPr>
      </p:pic>
      <p:pic>
        <p:nvPicPr>
          <p:cNvPr id="16" name="Grafik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2868" y="3713835"/>
            <a:ext cx="5486875" cy="716342"/>
          </a:xfrm>
          <a:prstGeom prst="rect">
            <a:avLst/>
          </a:prstGeom>
        </p:spPr>
      </p:pic>
      <p:sp>
        <p:nvSpPr>
          <p:cNvPr id="8" name="Textfeld 7"/>
          <p:cNvSpPr txBox="1"/>
          <p:nvPr/>
        </p:nvSpPr>
        <p:spPr>
          <a:xfrm>
            <a:off x="5337974" y="5405510"/>
            <a:ext cx="328837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100" dirty="0" smtClean="0"/>
              <a:t>Quelle: Bundesamt für Raumentwicklung, 2004</a:t>
            </a:r>
            <a:r>
              <a:rPr lang="de-CH" sz="1100" dirty="0"/>
              <a:t> </a:t>
            </a:r>
            <a:r>
              <a:rPr lang="de-CH" sz="1100" dirty="0" smtClean="0"/>
              <a:t>«Externe Kosten des Strassenverkehrs»</a:t>
            </a:r>
            <a:endParaRPr lang="de-CH" sz="1100" dirty="0"/>
          </a:p>
        </p:txBody>
      </p:sp>
    </p:spTree>
    <p:extLst>
      <p:ext uri="{BB962C8B-B14F-4D97-AF65-F5344CB8AC3E}">
        <p14:creationId xmlns:p14="http://schemas.microsoft.com/office/powerpoint/2010/main" val="262684008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23850" y="2501900"/>
            <a:ext cx="8496300" cy="3806826"/>
          </a:xfrm>
        </p:spPr>
        <p:txBody>
          <a:bodyPr/>
          <a:lstStyle/>
          <a:p>
            <a:r>
              <a:rPr lang="de-CH" dirty="0" smtClean="0"/>
              <a:t>2019: 0.621%</a:t>
            </a:r>
          </a:p>
          <a:p>
            <a:pPr lvl="1"/>
            <a:r>
              <a:rPr lang="de-CH" sz="1600" dirty="0" smtClean="0"/>
              <a:t>(BFS &amp; ASTRA)</a:t>
            </a:r>
          </a:p>
          <a:p>
            <a:endParaRPr lang="de-CH" dirty="0" smtClean="0"/>
          </a:p>
          <a:p>
            <a:r>
              <a:rPr lang="de-CH" dirty="0" smtClean="0"/>
              <a:t>Prognose für 2050:</a:t>
            </a:r>
          </a:p>
          <a:p>
            <a:pPr lvl="1"/>
            <a:r>
              <a:rPr lang="de-CH" dirty="0" smtClean="0"/>
              <a:t>90% Marktanteil</a:t>
            </a:r>
          </a:p>
          <a:p>
            <a:endParaRPr lang="de-CH" dirty="0"/>
          </a:p>
          <a:p>
            <a:r>
              <a:rPr lang="de-CH" dirty="0" smtClean="0"/>
              <a:t>Lineares Wachstum</a:t>
            </a:r>
          </a:p>
          <a:p>
            <a:pPr marL="0" indent="0">
              <a:buNone/>
            </a:pPr>
            <a:endParaRPr lang="de-CH" dirty="0" smtClean="0"/>
          </a:p>
          <a:p>
            <a:pPr marL="0" indent="0">
              <a:buNone/>
            </a:pPr>
            <a:endParaRPr lang="de-CH" dirty="0" smtClean="0"/>
          </a:p>
          <a:p>
            <a:pPr marL="0" indent="0">
              <a:buNone/>
            </a:pPr>
            <a:endParaRPr lang="de-CH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25.05.2020</a:t>
            </a:r>
            <a:endParaRPr lang="de-DE" dirty="0" smtClean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Cyrano Golliez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35</a:t>
            </a:fld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>
          <a:xfrm>
            <a:off x="323850" y="635000"/>
            <a:ext cx="8496300" cy="1122364"/>
          </a:xfrm>
        </p:spPr>
        <p:txBody>
          <a:bodyPr/>
          <a:lstStyle/>
          <a:p>
            <a:r>
              <a:rPr lang="de-CH" dirty="0" smtClean="0"/>
              <a:t>Marktanteil E-Auto:</a:t>
            </a:r>
            <a:endParaRPr lang="de-CH" dirty="0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4826" y="2501900"/>
            <a:ext cx="4982960" cy="2973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6200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23850" y="2501900"/>
            <a:ext cx="8496300" cy="3806826"/>
          </a:xfrm>
        </p:spPr>
        <p:txBody>
          <a:bodyPr/>
          <a:lstStyle/>
          <a:p>
            <a:pPr marL="0" indent="0">
              <a:buNone/>
            </a:pPr>
            <a:endParaRPr lang="de-CH" dirty="0" smtClean="0"/>
          </a:p>
          <a:p>
            <a:pPr marL="0" indent="0">
              <a:buNone/>
            </a:pPr>
            <a:r>
              <a:rPr lang="de-CH" dirty="0" smtClean="0"/>
              <a:t>Unfallkosten: </a:t>
            </a:r>
          </a:p>
          <a:p>
            <a:pPr marL="0" indent="0">
              <a:buNone/>
            </a:pPr>
            <a:endParaRPr lang="de-CH" dirty="0" smtClean="0"/>
          </a:p>
          <a:p>
            <a:pPr marL="0" indent="0">
              <a:buNone/>
            </a:pPr>
            <a:endParaRPr lang="de-CH" dirty="0" smtClean="0"/>
          </a:p>
          <a:p>
            <a:pPr marL="0" indent="0">
              <a:buNone/>
            </a:pPr>
            <a:endParaRPr lang="de-CH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25.05.2020</a:t>
            </a:r>
            <a:endParaRPr lang="de-DE" dirty="0" smtClean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Cyrano Golliez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36</a:t>
            </a:fld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>
          <a:xfrm>
            <a:off x="323850" y="635000"/>
            <a:ext cx="8496300" cy="1122364"/>
          </a:xfrm>
        </p:spPr>
        <p:txBody>
          <a:bodyPr/>
          <a:lstStyle/>
          <a:p>
            <a:r>
              <a:rPr lang="de-CH" dirty="0" smtClean="0"/>
              <a:t>Kosten der Öffentlichkeit (2)</a:t>
            </a:r>
            <a:endParaRPr lang="de-CH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0300" y="2690146"/>
            <a:ext cx="5357324" cy="868755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6683" y="4142340"/>
            <a:ext cx="3537117" cy="1582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542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23849" y="1549400"/>
            <a:ext cx="8302501" cy="18542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de-CH" dirty="0" smtClean="0"/>
              <a:t>3 Kategorien:</a:t>
            </a:r>
          </a:p>
          <a:p>
            <a:pPr lvl="1"/>
            <a:r>
              <a:rPr lang="de-CH" dirty="0" smtClean="0"/>
              <a:t>(a): Sachschaden und leichtverletzte Personen</a:t>
            </a:r>
          </a:p>
          <a:p>
            <a:pPr lvl="1"/>
            <a:r>
              <a:rPr lang="de-CH" dirty="0" smtClean="0"/>
              <a:t>(b): Schwerverletzte </a:t>
            </a:r>
            <a:r>
              <a:rPr lang="de-CH" dirty="0"/>
              <a:t>Personen</a:t>
            </a:r>
          </a:p>
          <a:p>
            <a:pPr lvl="1"/>
            <a:r>
              <a:rPr lang="de-CH" dirty="0" smtClean="0"/>
              <a:t>(c): Todesfall</a:t>
            </a:r>
          </a:p>
          <a:p>
            <a:pPr lvl="1"/>
            <a:endParaRPr lang="de-CH" sz="1400" dirty="0" smtClean="0"/>
          </a:p>
          <a:p>
            <a:pPr marL="0" indent="0">
              <a:buNone/>
            </a:pPr>
            <a:endParaRPr lang="de-CH" dirty="0" smtClean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25.05.2020</a:t>
            </a:r>
            <a:endParaRPr lang="de-DE" dirty="0" smtClean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Cyrano Golliez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37</a:t>
            </a:fld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>
          <a:xfrm>
            <a:off x="323850" y="635000"/>
            <a:ext cx="8496300" cy="800100"/>
          </a:xfrm>
        </p:spPr>
        <p:txBody>
          <a:bodyPr/>
          <a:lstStyle/>
          <a:p>
            <a:r>
              <a:rPr lang="de-CH" dirty="0" smtClean="0"/>
              <a:t>Unfallart und -risiko:</a:t>
            </a:r>
            <a:endParaRPr lang="de-CH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647" y="3331118"/>
            <a:ext cx="8596105" cy="2126164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5008" y="5616281"/>
            <a:ext cx="1112616" cy="533446"/>
          </a:xfrm>
          <a:prstGeom prst="rect">
            <a:avLst/>
          </a:prstGeom>
        </p:spPr>
      </p:pic>
      <p:sp>
        <p:nvSpPr>
          <p:cNvPr id="10" name="Textfeld 9"/>
          <p:cNvSpPr txBox="1"/>
          <p:nvPr/>
        </p:nvSpPr>
        <p:spPr>
          <a:xfrm>
            <a:off x="413647" y="5667560"/>
            <a:ext cx="328837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100" dirty="0" smtClean="0"/>
              <a:t>Quelle: BFS und ASTRA: </a:t>
            </a:r>
          </a:p>
          <a:p>
            <a:r>
              <a:rPr lang="de-CH" sz="1100" dirty="0" smtClean="0"/>
              <a:t>«Leistung des privaten Personenverkehr»</a:t>
            </a:r>
          </a:p>
          <a:p>
            <a:r>
              <a:rPr lang="de-CH" sz="1100" dirty="0" smtClean="0"/>
              <a:t>«Strassenverkehrsunfall-Statistik»</a:t>
            </a:r>
            <a:endParaRPr lang="de-CH" sz="1100" dirty="0"/>
          </a:p>
        </p:txBody>
      </p:sp>
    </p:spTree>
    <p:extLst>
      <p:ext uri="{BB962C8B-B14F-4D97-AF65-F5344CB8AC3E}">
        <p14:creationId xmlns:p14="http://schemas.microsoft.com/office/powerpoint/2010/main" val="86826020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de-CH" dirty="0" smtClean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25.05.2020</a:t>
            </a:r>
            <a:endParaRPr lang="de-DE" dirty="0" smtClean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Cyrano Golliez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38</a:t>
            </a:fld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Resultate (1):</a:t>
            </a:r>
            <a:endParaRPr lang="de-CH" dirty="0"/>
          </a:p>
        </p:txBody>
      </p:sp>
      <p:graphicFrame>
        <p:nvGraphicFramePr>
          <p:cNvPr id="10" name="Diagramm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96924648"/>
              </p:ext>
            </p:extLst>
          </p:nvPr>
        </p:nvGraphicFramePr>
        <p:xfrm>
          <a:off x="2102161" y="2447975"/>
          <a:ext cx="4939677" cy="33622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414935095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23850" y="1845697"/>
            <a:ext cx="8496300" cy="4210046"/>
          </a:xfrm>
        </p:spPr>
        <p:txBody>
          <a:bodyPr/>
          <a:lstStyle/>
          <a:p>
            <a:pPr marL="0" indent="0">
              <a:buNone/>
            </a:pPr>
            <a:endParaRPr lang="de-CH" dirty="0" smtClean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25.05.2020</a:t>
            </a:r>
            <a:endParaRPr lang="de-DE" dirty="0" smtClean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Cyrano Golliez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39</a:t>
            </a:fld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Resultate (2):</a:t>
            </a:r>
            <a:endParaRPr lang="de-CH" dirty="0"/>
          </a:p>
        </p:txBody>
      </p:sp>
      <p:graphicFrame>
        <p:nvGraphicFramePr>
          <p:cNvPr id="8" name="Diagramm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73093672"/>
              </p:ext>
            </p:extLst>
          </p:nvPr>
        </p:nvGraphicFramePr>
        <p:xfrm>
          <a:off x="323850" y="2426384"/>
          <a:ext cx="8496300" cy="29080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12136684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5258734"/>
            <a:ext cx="8496300" cy="1013969"/>
          </a:xfrm>
        </p:spPr>
        <p:txBody>
          <a:bodyPr/>
          <a:lstStyle/>
          <a:p>
            <a:r>
              <a:rPr lang="de-CH" dirty="0" smtClean="0"/>
              <a:t>Uster </a:t>
            </a:r>
            <a:endParaRPr lang="de-CH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25.05.2020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Cyrano Golliez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4</a:t>
            </a:fld>
            <a:endParaRPr lang="de-DE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863" y="619128"/>
            <a:ext cx="6228762" cy="4639605"/>
          </a:xfrm>
          <a:prstGeom prst="rect">
            <a:avLst/>
          </a:prstGeom>
        </p:spPr>
      </p:pic>
      <p:sp>
        <p:nvSpPr>
          <p:cNvPr id="9" name="Textfeld 8"/>
          <p:cNvSpPr txBox="1"/>
          <p:nvPr/>
        </p:nvSpPr>
        <p:spPr>
          <a:xfrm>
            <a:off x="6550625" y="5043290"/>
            <a:ext cx="174833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800" dirty="0" smtClean="0"/>
              <a:t>Quelle: GIS-Browser, 09.05.2020</a:t>
            </a:r>
          </a:p>
        </p:txBody>
      </p:sp>
      <p:sp>
        <p:nvSpPr>
          <p:cNvPr id="12" name="Abgerundetes Rechteck 11"/>
          <p:cNvSpPr/>
          <p:nvPr/>
        </p:nvSpPr>
        <p:spPr>
          <a:xfrm rot="18658092">
            <a:off x="3838302" y="351288"/>
            <a:ext cx="804134" cy="3109573"/>
          </a:xfrm>
          <a:prstGeom prst="roundRect">
            <a:avLst/>
          </a:prstGeom>
          <a:solidFill>
            <a:srgbClr val="29F7C6">
              <a:alpha val="3725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/>
          </a:p>
        </p:txBody>
      </p:sp>
      <p:sp>
        <p:nvSpPr>
          <p:cNvPr id="14" name="Rechtwinkliges Dreieck 13"/>
          <p:cNvSpPr/>
          <p:nvPr/>
        </p:nvSpPr>
        <p:spPr>
          <a:xfrm rot="20960975">
            <a:off x="2141357" y="925948"/>
            <a:ext cx="2745174" cy="3392283"/>
          </a:xfrm>
          <a:custGeom>
            <a:avLst/>
            <a:gdLst>
              <a:gd name="connsiteX0" fmla="*/ 0 w 1213870"/>
              <a:gd name="connsiteY0" fmla="*/ 1461450 h 1461450"/>
              <a:gd name="connsiteX1" fmla="*/ 0 w 1213870"/>
              <a:gd name="connsiteY1" fmla="*/ 0 h 1461450"/>
              <a:gd name="connsiteX2" fmla="*/ 1213870 w 1213870"/>
              <a:gd name="connsiteY2" fmla="*/ 1461450 h 1461450"/>
              <a:gd name="connsiteX3" fmla="*/ 0 w 1213870"/>
              <a:gd name="connsiteY3" fmla="*/ 1461450 h 1461450"/>
              <a:gd name="connsiteX0" fmla="*/ 47855 w 1213870"/>
              <a:gd name="connsiteY0" fmla="*/ 1524128 h 1524128"/>
              <a:gd name="connsiteX1" fmla="*/ 0 w 1213870"/>
              <a:gd name="connsiteY1" fmla="*/ 0 h 1524128"/>
              <a:gd name="connsiteX2" fmla="*/ 1213870 w 1213870"/>
              <a:gd name="connsiteY2" fmla="*/ 1461450 h 1524128"/>
              <a:gd name="connsiteX3" fmla="*/ 47855 w 1213870"/>
              <a:gd name="connsiteY3" fmla="*/ 1524128 h 1524128"/>
              <a:gd name="connsiteX0" fmla="*/ 47855 w 1200526"/>
              <a:gd name="connsiteY0" fmla="*/ 1524128 h 1524128"/>
              <a:gd name="connsiteX1" fmla="*/ 0 w 1200526"/>
              <a:gd name="connsiteY1" fmla="*/ 0 h 1524128"/>
              <a:gd name="connsiteX2" fmla="*/ 1200526 w 1200526"/>
              <a:gd name="connsiteY2" fmla="*/ 1500690 h 1524128"/>
              <a:gd name="connsiteX3" fmla="*/ 47855 w 1200526"/>
              <a:gd name="connsiteY3" fmla="*/ 1524128 h 1524128"/>
              <a:gd name="connsiteX0" fmla="*/ 47855 w 1200526"/>
              <a:gd name="connsiteY0" fmla="*/ 1524128 h 1943997"/>
              <a:gd name="connsiteX1" fmla="*/ 0 w 1200526"/>
              <a:gd name="connsiteY1" fmla="*/ 0 h 1943997"/>
              <a:gd name="connsiteX2" fmla="*/ 1200526 w 1200526"/>
              <a:gd name="connsiteY2" fmla="*/ 1500690 h 1943997"/>
              <a:gd name="connsiteX3" fmla="*/ 640016 w 1200526"/>
              <a:gd name="connsiteY3" fmla="*/ 1943997 h 1943997"/>
              <a:gd name="connsiteX4" fmla="*/ 47855 w 1200526"/>
              <a:gd name="connsiteY4" fmla="*/ 1524128 h 1943997"/>
              <a:gd name="connsiteX0" fmla="*/ 47855 w 1935461"/>
              <a:gd name="connsiteY0" fmla="*/ 1524128 h 2981322"/>
              <a:gd name="connsiteX1" fmla="*/ 0 w 1935461"/>
              <a:gd name="connsiteY1" fmla="*/ 0 h 2981322"/>
              <a:gd name="connsiteX2" fmla="*/ 1200526 w 1935461"/>
              <a:gd name="connsiteY2" fmla="*/ 1500690 h 2981322"/>
              <a:gd name="connsiteX3" fmla="*/ 1906190 w 1935461"/>
              <a:gd name="connsiteY3" fmla="*/ 2981322 h 2981322"/>
              <a:gd name="connsiteX4" fmla="*/ 47855 w 1935461"/>
              <a:gd name="connsiteY4" fmla="*/ 1524128 h 2981322"/>
              <a:gd name="connsiteX0" fmla="*/ 47855 w 2237946"/>
              <a:gd name="connsiteY0" fmla="*/ 1524128 h 2981322"/>
              <a:gd name="connsiteX1" fmla="*/ 0 w 2237946"/>
              <a:gd name="connsiteY1" fmla="*/ 0 h 2981322"/>
              <a:gd name="connsiteX2" fmla="*/ 2237946 w 2237946"/>
              <a:gd name="connsiteY2" fmla="*/ 2739533 h 2981322"/>
              <a:gd name="connsiteX3" fmla="*/ 1906190 w 2237946"/>
              <a:gd name="connsiteY3" fmla="*/ 2981322 h 2981322"/>
              <a:gd name="connsiteX4" fmla="*/ 47855 w 2237946"/>
              <a:gd name="connsiteY4" fmla="*/ 1524128 h 2981322"/>
              <a:gd name="connsiteX0" fmla="*/ 47855 w 2237946"/>
              <a:gd name="connsiteY0" fmla="*/ 1524128 h 2981322"/>
              <a:gd name="connsiteX1" fmla="*/ 0 w 2237946"/>
              <a:gd name="connsiteY1" fmla="*/ 0 h 2981322"/>
              <a:gd name="connsiteX2" fmla="*/ 2237946 w 2237946"/>
              <a:gd name="connsiteY2" fmla="*/ 2739533 h 2981322"/>
              <a:gd name="connsiteX3" fmla="*/ 1906190 w 2237946"/>
              <a:gd name="connsiteY3" fmla="*/ 2981322 h 2981322"/>
              <a:gd name="connsiteX4" fmla="*/ 47855 w 2237946"/>
              <a:gd name="connsiteY4" fmla="*/ 1524128 h 2981322"/>
              <a:gd name="connsiteX0" fmla="*/ 47855 w 2237946"/>
              <a:gd name="connsiteY0" fmla="*/ 1524128 h 2981322"/>
              <a:gd name="connsiteX1" fmla="*/ 0 w 2237946"/>
              <a:gd name="connsiteY1" fmla="*/ 0 h 2981322"/>
              <a:gd name="connsiteX2" fmla="*/ 2237946 w 2237946"/>
              <a:gd name="connsiteY2" fmla="*/ 2739533 h 2981322"/>
              <a:gd name="connsiteX3" fmla="*/ 1906190 w 2237946"/>
              <a:gd name="connsiteY3" fmla="*/ 2981322 h 2981322"/>
              <a:gd name="connsiteX4" fmla="*/ 47855 w 2237946"/>
              <a:gd name="connsiteY4" fmla="*/ 1524128 h 2981322"/>
              <a:gd name="connsiteX0" fmla="*/ 47855 w 2237946"/>
              <a:gd name="connsiteY0" fmla="*/ 1524128 h 2981322"/>
              <a:gd name="connsiteX1" fmla="*/ 0 w 2237946"/>
              <a:gd name="connsiteY1" fmla="*/ 0 h 2981322"/>
              <a:gd name="connsiteX2" fmla="*/ 2237946 w 2237946"/>
              <a:gd name="connsiteY2" fmla="*/ 2739533 h 2981322"/>
              <a:gd name="connsiteX3" fmla="*/ 1906190 w 2237946"/>
              <a:gd name="connsiteY3" fmla="*/ 2981322 h 2981322"/>
              <a:gd name="connsiteX4" fmla="*/ 47855 w 2237946"/>
              <a:gd name="connsiteY4" fmla="*/ 1524128 h 2981322"/>
              <a:gd name="connsiteX0" fmla="*/ 555083 w 2745174"/>
              <a:gd name="connsiteY0" fmla="*/ 1524128 h 2981322"/>
              <a:gd name="connsiteX1" fmla="*/ 507228 w 2745174"/>
              <a:gd name="connsiteY1" fmla="*/ 0 h 2981322"/>
              <a:gd name="connsiteX2" fmla="*/ 2745174 w 2745174"/>
              <a:gd name="connsiteY2" fmla="*/ 2739533 h 2981322"/>
              <a:gd name="connsiteX3" fmla="*/ 2413418 w 2745174"/>
              <a:gd name="connsiteY3" fmla="*/ 2981322 h 2981322"/>
              <a:gd name="connsiteX4" fmla="*/ 0 w 2745174"/>
              <a:gd name="connsiteY4" fmla="*/ 2050322 h 2981322"/>
              <a:gd name="connsiteX5" fmla="*/ 555083 w 2745174"/>
              <a:gd name="connsiteY5" fmla="*/ 1524128 h 2981322"/>
              <a:gd name="connsiteX0" fmla="*/ 555083 w 2745174"/>
              <a:gd name="connsiteY0" fmla="*/ 1524128 h 3392283"/>
              <a:gd name="connsiteX1" fmla="*/ 507228 w 2745174"/>
              <a:gd name="connsiteY1" fmla="*/ 0 h 3392283"/>
              <a:gd name="connsiteX2" fmla="*/ 2745174 w 2745174"/>
              <a:gd name="connsiteY2" fmla="*/ 2739533 h 3392283"/>
              <a:gd name="connsiteX3" fmla="*/ 1966349 w 2745174"/>
              <a:gd name="connsiteY3" fmla="*/ 3392283 h 3392283"/>
              <a:gd name="connsiteX4" fmla="*/ 0 w 2745174"/>
              <a:gd name="connsiteY4" fmla="*/ 2050322 h 3392283"/>
              <a:gd name="connsiteX5" fmla="*/ 555083 w 2745174"/>
              <a:gd name="connsiteY5" fmla="*/ 1524128 h 3392283"/>
              <a:gd name="connsiteX0" fmla="*/ 555083 w 2745174"/>
              <a:gd name="connsiteY0" fmla="*/ 1524128 h 3392283"/>
              <a:gd name="connsiteX1" fmla="*/ 507228 w 2745174"/>
              <a:gd name="connsiteY1" fmla="*/ 0 h 3392283"/>
              <a:gd name="connsiteX2" fmla="*/ 2745174 w 2745174"/>
              <a:gd name="connsiteY2" fmla="*/ 2739533 h 3392283"/>
              <a:gd name="connsiteX3" fmla="*/ 1966349 w 2745174"/>
              <a:gd name="connsiteY3" fmla="*/ 3392283 h 3392283"/>
              <a:gd name="connsiteX4" fmla="*/ 0 w 2745174"/>
              <a:gd name="connsiteY4" fmla="*/ 2050322 h 3392283"/>
              <a:gd name="connsiteX5" fmla="*/ 555083 w 2745174"/>
              <a:gd name="connsiteY5" fmla="*/ 1524128 h 3392283"/>
              <a:gd name="connsiteX0" fmla="*/ 555083 w 2745174"/>
              <a:gd name="connsiteY0" fmla="*/ 1524128 h 3392283"/>
              <a:gd name="connsiteX1" fmla="*/ 507228 w 2745174"/>
              <a:gd name="connsiteY1" fmla="*/ 0 h 3392283"/>
              <a:gd name="connsiteX2" fmla="*/ 2745174 w 2745174"/>
              <a:gd name="connsiteY2" fmla="*/ 2739533 h 3392283"/>
              <a:gd name="connsiteX3" fmla="*/ 1966349 w 2745174"/>
              <a:gd name="connsiteY3" fmla="*/ 3392283 h 3392283"/>
              <a:gd name="connsiteX4" fmla="*/ 0 w 2745174"/>
              <a:gd name="connsiteY4" fmla="*/ 2050322 h 3392283"/>
              <a:gd name="connsiteX5" fmla="*/ 555083 w 2745174"/>
              <a:gd name="connsiteY5" fmla="*/ 1524128 h 3392283"/>
              <a:gd name="connsiteX0" fmla="*/ 555083 w 2745174"/>
              <a:gd name="connsiteY0" fmla="*/ 1524128 h 3392283"/>
              <a:gd name="connsiteX1" fmla="*/ 507228 w 2745174"/>
              <a:gd name="connsiteY1" fmla="*/ 0 h 3392283"/>
              <a:gd name="connsiteX2" fmla="*/ 2745174 w 2745174"/>
              <a:gd name="connsiteY2" fmla="*/ 2739533 h 3392283"/>
              <a:gd name="connsiteX3" fmla="*/ 1966349 w 2745174"/>
              <a:gd name="connsiteY3" fmla="*/ 3392283 h 3392283"/>
              <a:gd name="connsiteX4" fmla="*/ 0 w 2745174"/>
              <a:gd name="connsiteY4" fmla="*/ 2050322 h 3392283"/>
              <a:gd name="connsiteX5" fmla="*/ 555083 w 2745174"/>
              <a:gd name="connsiteY5" fmla="*/ 1524128 h 3392283"/>
              <a:gd name="connsiteX0" fmla="*/ 555083 w 2745174"/>
              <a:gd name="connsiteY0" fmla="*/ 1524128 h 3392283"/>
              <a:gd name="connsiteX1" fmla="*/ 507228 w 2745174"/>
              <a:gd name="connsiteY1" fmla="*/ 0 h 3392283"/>
              <a:gd name="connsiteX2" fmla="*/ 2745174 w 2745174"/>
              <a:gd name="connsiteY2" fmla="*/ 2739533 h 3392283"/>
              <a:gd name="connsiteX3" fmla="*/ 1966349 w 2745174"/>
              <a:gd name="connsiteY3" fmla="*/ 3392283 h 3392283"/>
              <a:gd name="connsiteX4" fmla="*/ 0 w 2745174"/>
              <a:gd name="connsiteY4" fmla="*/ 2050322 h 3392283"/>
              <a:gd name="connsiteX5" fmla="*/ 555083 w 2745174"/>
              <a:gd name="connsiteY5" fmla="*/ 1524128 h 3392283"/>
              <a:gd name="connsiteX0" fmla="*/ 555083 w 2745174"/>
              <a:gd name="connsiteY0" fmla="*/ 1524128 h 3392283"/>
              <a:gd name="connsiteX1" fmla="*/ 507228 w 2745174"/>
              <a:gd name="connsiteY1" fmla="*/ 0 h 3392283"/>
              <a:gd name="connsiteX2" fmla="*/ 2745174 w 2745174"/>
              <a:gd name="connsiteY2" fmla="*/ 2739533 h 3392283"/>
              <a:gd name="connsiteX3" fmla="*/ 1966349 w 2745174"/>
              <a:gd name="connsiteY3" fmla="*/ 3392283 h 3392283"/>
              <a:gd name="connsiteX4" fmla="*/ 0 w 2745174"/>
              <a:gd name="connsiteY4" fmla="*/ 2050322 h 3392283"/>
              <a:gd name="connsiteX5" fmla="*/ 555083 w 2745174"/>
              <a:gd name="connsiteY5" fmla="*/ 1524128 h 3392283"/>
              <a:gd name="connsiteX0" fmla="*/ 555083 w 2745174"/>
              <a:gd name="connsiteY0" fmla="*/ 1524128 h 3392283"/>
              <a:gd name="connsiteX1" fmla="*/ 507228 w 2745174"/>
              <a:gd name="connsiteY1" fmla="*/ 0 h 3392283"/>
              <a:gd name="connsiteX2" fmla="*/ 2745174 w 2745174"/>
              <a:gd name="connsiteY2" fmla="*/ 2739533 h 3392283"/>
              <a:gd name="connsiteX3" fmla="*/ 1966349 w 2745174"/>
              <a:gd name="connsiteY3" fmla="*/ 3392283 h 3392283"/>
              <a:gd name="connsiteX4" fmla="*/ 0 w 2745174"/>
              <a:gd name="connsiteY4" fmla="*/ 2050322 h 3392283"/>
              <a:gd name="connsiteX5" fmla="*/ 555083 w 2745174"/>
              <a:gd name="connsiteY5" fmla="*/ 1524128 h 3392283"/>
              <a:gd name="connsiteX0" fmla="*/ 555083 w 2745174"/>
              <a:gd name="connsiteY0" fmla="*/ 1524128 h 3392283"/>
              <a:gd name="connsiteX1" fmla="*/ 507228 w 2745174"/>
              <a:gd name="connsiteY1" fmla="*/ 0 h 3392283"/>
              <a:gd name="connsiteX2" fmla="*/ 2745174 w 2745174"/>
              <a:gd name="connsiteY2" fmla="*/ 2739533 h 3392283"/>
              <a:gd name="connsiteX3" fmla="*/ 1966349 w 2745174"/>
              <a:gd name="connsiteY3" fmla="*/ 3392283 h 3392283"/>
              <a:gd name="connsiteX4" fmla="*/ 0 w 2745174"/>
              <a:gd name="connsiteY4" fmla="*/ 2050322 h 3392283"/>
              <a:gd name="connsiteX5" fmla="*/ 555083 w 2745174"/>
              <a:gd name="connsiteY5" fmla="*/ 1524128 h 3392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45174" h="3392283">
                <a:moveTo>
                  <a:pt x="555083" y="1524128"/>
                </a:moveTo>
                <a:lnTo>
                  <a:pt x="507228" y="0"/>
                </a:lnTo>
                <a:lnTo>
                  <a:pt x="2745174" y="2739533"/>
                </a:lnTo>
                <a:cubicBezTo>
                  <a:pt x="2558335" y="2887303"/>
                  <a:pt x="2289723" y="3121081"/>
                  <a:pt x="1966349" y="3392283"/>
                </a:cubicBezTo>
                <a:cubicBezTo>
                  <a:pt x="1546377" y="2961412"/>
                  <a:pt x="1343879" y="2547584"/>
                  <a:pt x="0" y="2050322"/>
                </a:cubicBezTo>
                <a:lnTo>
                  <a:pt x="555083" y="1524128"/>
                </a:lnTo>
                <a:close/>
              </a:path>
            </a:pathLst>
          </a:custGeom>
          <a:solidFill>
            <a:srgbClr val="AA8650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/>
          </a:p>
        </p:txBody>
      </p:sp>
      <p:sp>
        <p:nvSpPr>
          <p:cNvPr id="10" name="Rechtwinkliges Dreieck 13"/>
          <p:cNvSpPr/>
          <p:nvPr/>
        </p:nvSpPr>
        <p:spPr>
          <a:xfrm rot="20960975">
            <a:off x="4564890" y="3796023"/>
            <a:ext cx="696586" cy="729634"/>
          </a:xfrm>
          <a:custGeom>
            <a:avLst/>
            <a:gdLst>
              <a:gd name="connsiteX0" fmla="*/ 0 w 1213870"/>
              <a:gd name="connsiteY0" fmla="*/ 1461450 h 1461450"/>
              <a:gd name="connsiteX1" fmla="*/ 0 w 1213870"/>
              <a:gd name="connsiteY1" fmla="*/ 0 h 1461450"/>
              <a:gd name="connsiteX2" fmla="*/ 1213870 w 1213870"/>
              <a:gd name="connsiteY2" fmla="*/ 1461450 h 1461450"/>
              <a:gd name="connsiteX3" fmla="*/ 0 w 1213870"/>
              <a:gd name="connsiteY3" fmla="*/ 1461450 h 1461450"/>
              <a:gd name="connsiteX0" fmla="*/ 47855 w 1213870"/>
              <a:gd name="connsiteY0" fmla="*/ 1524128 h 1524128"/>
              <a:gd name="connsiteX1" fmla="*/ 0 w 1213870"/>
              <a:gd name="connsiteY1" fmla="*/ 0 h 1524128"/>
              <a:gd name="connsiteX2" fmla="*/ 1213870 w 1213870"/>
              <a:gd name="connsiteY2" fmla="*/ 1461450 h 1524128"/>
              <a:gd name="connsiteX3" fmla="*/ 47855 w 1213870"/>
              <a:gd name="connsiteY3" fmla="*/ 1524128 h 1524128"/>
              <a:gd name="connsiteX0" fmla="*/ 47855 w 1200526"/>
              <a:gd name="connsiteY0" fmla="*/ 1524128 h 1524128"/>
              <a:gd name="connsiteX1" fmla="*/ 0 w 1200526"/>
              <a:gd name="connsiteY1" fmla="*/ 0 h 1524128"/>
              <a:gd name="connsiteX2" fmla="*/ 1200526 w 1200526"/>
              <a:gd name="connsiteY2" fmla="*/ 1500690 h 1524128"/>
              <a:gd name="connsiteX3" fmla="*/ 47855 w 1200526"/>
              <a:gd name="connsiteY3" fmla="*/ 1524128 h 1524128"/>
              <a:gd name="connsiteX0" fmla="*/ 47855 w 1200526"/>
              <a:gd name="connsiteY0" fmla="*/ 1524128 h 1943997"/>
              <a:gd name="connsiteX1" fmla="*/ 0 w 1200526"/>
              <a:gd name="connsiteY1" fmla="*/ 0 h 1943997"/>
              <a:gd name="connsiteX2" fmla="*/ 1200526 w 1200526"/>
              <a:gd name="connsiteY2" fmla="*/ 1500690 h 1943997"/>
              <a:gd name="connsiteX3" fmla="*/ 640016 w 1200526"/>
              <a:gd name="connsiteY3" fmla="*/ 1943997 h 1943997"/>
              <a:gd name="connsiteX4" fmla="*/ 47855 w 1200526"/>
              <a:gd name="connsiteY4" fmla="*/ 1524128 h 1943997"/>
              <a:gd name="connsiteX0" fmla="*/ 47855 w 1935461"/>
              <a:gd name="connsiteY0" fmla="*/ 1524128 h 2981322"/>
              <a:gd name="connsiteX1" fmla="*/ 0 w 1935461"/>
              <a:gd name="connsiteY1" fmla="*/ 0 h 2981322"/>
              <a:gd name="connsiteX2" fmla="*/ 1200526 w 1935461"/>
              <a:gd name="connsiteY2" fmla="*/ 1500690 h 2981322"/>
              <a:gd name="connsiteX3" fmla="*/ 1906190 w 1935461"/>
              <a:gd name="connsiteY3" fmla="*/ 2981322 h 2981322"/>
              <a:gd name="connsiteX4" fmla="*/ 47855 w 1935461"/>
              <a:gd name="connsiteY4" fmla="*/ 1524128 h 2981322"/>
              <a:gd name="connsiteX0" fmla="*/ 47855 w 2237946"/>
              <a:gd name="connsiteY0" fmla="*/ 1524128 h 2981322"/>
              <a:gd name="connsiteX1" fmla="*/ 0 w 2237946"/>
              <a:gd name="connsiteY1" fmla="*/ 0 h 2981322"/>
              <a:gd name="connsiteX2" fmla="*/ 2237946 w 2237946"/>
              <a:gd name="connsiteY2" fmla="*/ 2739533 h 2981322"/>
              <a:gd name="connsiteX3" fmla="*/ 1906190 w 2237946"/>
              <a:gd name="connsiteY3" fmla="*/ 2981322 h 2981322"/>
              <a:gd name="connsiteX4" fmla="*/ 47855 w 2237946"/>
              <a:gd name="connsiteY4" fmla="*/ 1524128 h 2981322"/>
              <a:gd name="connsiteX0" fmla="*/ 47855 w 2237946"/>
              <a:gd name="connsiteY0" fmla="*/ 1524128 h 2981322"/>
              <a:gd name="connsiteX1" fmla="*/ 0 w 2237946"/>
              <a:gd name="connsiteY1" fmla="*/ 0 h 2981322"/>
              <a:gd name="connsiteX2" fmla="*/ 2237946 w 2237946"/>
              <a:gd name="connsiteY2" fmla="*/ 2739533 h 2981322"/>
              <a:gd name="connsiteX3" fmla="*/ 1906190 w 2237946"/>
              <a:gd name="connsiteY3" fmla="*/ 2981322 h 2981322"/>
              <a:gd name="connsiteX4" fmla="*/ 47855 w 2237946"/>
              <a:gd name="connsiteY4" fmla="*/ 1524128 h 2981322"/>
              <a:gd name="connsiteX0" fmla="*/ 47855 w 2237946"/>
              <a:gd name="connsiteY0" fmla="*/ 1524128 h 2981322"/>
              <a:gd name="connsiteX1" fmla="*/ 0 w 2237946"/>
              <a:gd name="connsiteY1" fmla="*/ 0 h 2981322"/>
              <a:gd name="connsiteX2" fmla="*/ 2237946 w 2237946"/>
              <a:gd name="connsiteY2" fmla="*/ 2739533 h 2981322"/>
              <a:gd name="connsiteX3" fmla="*/ 1906190 w 2237946"/>
              <a:gd name="connsiteY3" fmla="*/ 2981322 h 2981322"/>
              <a:gd name="connsiteX4" fmla="*/ 47855 w 2237946"/>
              <a:gd name="connsiteY4" fmla="*/ 1524128 h 2981322"/>
              <a:gd name="connsiteX0" fmla="*/ 47855 w 2237946"/>
              <a:gd name="connsiteY0" fmla="*/ 1524128 h 2981322"/>
              <a:gd name="connsiteX1" fmla="*/ 0 w 2237946"/>
              <a:gd name="connsiteY1" fmla="*/ 0 h 2981322"/>
              <a:gd name="connsiteX2" fmla="*/ 2237946 w 2237946"/>
              <a:gd name="connsiteY2" fmla="*/ 2739533 h 2981322"/>
              <a:gd name="connsiteX3" fmla="*/ 1906190 w 2237946"/>
              <a:gd name="connsiteY3" fmla="*/ 2981322 h 2981322"/>
              <a:gd name="connsiteX4" fmla="*/ 47855 w 2237946"/>
              <a:gd name="connsiteY4" fmla="*/ 1524128 h 2981322"/>
              <a:gd name="connsiteX0" fmla="*/ 555083 w 2745174"/>
              <a:gd name="connsiteY0" fmla="*/ 1524128 h 2981322"/>
              <a:gd name="connsiteX1" fmla="*/ 507228 w 2745174"/>
              <a:gd name="connsiteY1" fmla="*/ 0 h 2981322"/>
              <a:gd name="connsiteX2" fmla="*/ 2745174 w 2745174"/>
              <a:gd name="connsiteY2" fmla="*/ 2739533 h 2981322"/>
              <a:gd name="connsiteX3" fmla="*/ 2413418 w 2745174"/>
              <a:gd name="connsiteY3" fmla="*/ 2981322 h 2981322"/>
              <a:gd name="connsiteX4" fmla="*/ 0 w 2745174"/>
              <a:gd name="connsiteY4" fmla="*/ 2050322 h 2981322"/>
              <a:gd name="connsiteX5" fmla="*/ 555083 w 2745174"/>
              <a:gd name="connsiteY5" fmla="*/ 1524128 h 2981322"/>
              <a:gd name="connsiteX0" fmla="*/ 555083 w 2745174"/>
              <a:gd name="connsiteY0" fmla="*/ 1524128 h 3392283"/>
              <a:gd name="connsiteX1" fmla="*/ 507228 w 2745174"/>
              <a:gd name="connsiteY1" fmla="*/ 0 h 3392283"/>
              <a:gd name="connsiteX2" fmla="*/ 2745174 w 2745174"/>
              <a:gd name="connsiteY2" fmla="*/ 2739533 h 3392283"/>
              <a:gd name="connsiteX3" fmla="*/ 1966349 w 2745174"/>
              <a:gd name="connsiteY3" fmla="*/ 3392283 h 3392283"/>
              <a:gd name="connsiteX4" fmla="*/ 0 w 2745174"/>
              <a:gd name="connsiteY4" fmla="*/ 2050322 h 3392283"/>
              <a:gd name="connsiteX5" fmla="*/ 555083 w 2745174"/>
              <a:gd name="connsiteY5" fmla="*/ 1524128 h 3392283"/>
              <a:gd name="connsiteX0" fmla="*/ 555083 w 2745174"/>
              <a:gd name="connsiteY0" fmla="*/ 1524128 h 3392283"/>
              <a:gd name="connsiteX1" fmla="*/ 507228 w 2745174"/>
              <a:gd name="connsiteY1" fmla="*/ 0 h 3392283"/>
              <a:gd name="connsiteX2" fmla="*/ 2745174 w 2745174"/>
              <a:gd name="connsiteY2" fmla="*/ 2739533 h 3392283"/>
              <a:gd name="connsiteX3" fmla="*/ 1966349 w 2745174"/>
              <a:gd name="connsiteY3" fmla="*/ 3392283 h 3392283"/>
              <a:gd name="connsiteX4" fmla="*/ 0 w 2745174"/>
              <a:gd name="connsiteY4" fmla="*/ 2050322 h 3392283"/>
              <a:gd name="connsiteX5" fmla="*/ 555083 w 2745174"/>
              <a:gd name="connsiteY5" fmla="*/ 1524128 h 3392283"/>
              <a:gd name="connsiteX0" fmla="*/ 555083 w 2745174"/>
              <a:gd name="connsiteY0" fmla="*/ 1524128 h 3392283"/>
              <a:gd name="connsiteX1" fmla="*/ 507228 w 2745174"/>
              <a:gd name="connsiteY1" fmla="*/ 0 h 3392283"/>
              <a:gd name="connsiteX2" fmla="*/ 2745174 w 2745174"/>
              <a:gd name="connsiteY2" fmla="*/ 2739533 h 3392283"/>
              <a:gd name="connsiteX3" fmla="*/ 1966349 w 2745174"/>
              <a:gd name="connsiteY3" fmla="*/ 3392283 h 3392283"/>
              <a:gd name="connsiteX4" fmla="*/ 0 w 2745174"/>
              <a:gd name="connsiteY4" fmla="*/ 2050322 h 3392283"/>
              <a:gd name="connsiteX5" fmla="*/ 555083 w 2745174"/>
              <a:gd name="connsiteY5" fmla="*/ 1524128 h 3392283"/>
              <a:gd name="connsiteX0" fmla="*/ 555083 w 2745174"/>
              <a:gd name="connsiteY0" fmla="*/ 1524128 h 3392283"/>
              <a:gd name="connsiteX1" fmla="*/ 507228 w 2745174"/>
              <a:gd name="connsiteY1" fmla="*/ 0 h 3392283"/>
              <a:gd name="connsiteX2" fmla="*/ 2745174 w 2745174"/>
              <a:gd name="connsiteY2" fmla="*/ 2739533 h 3392283"/>
              <a:gd name="connsiteX3" fmla="*/ 1966349 w 2745174"/>
              <a:gd name="connsiteY3" fmla="*/ 3392283 h 3392283"/>
              <a:gd name="connsiteX4" fmla="*/ 0 w 2745174"/>
              <a:gd name="connsiteY4" fmla="*/ 2050322 h 3392283"/>
              <a:gd name="connsiteX5" fmla="*/ 555083 w 2745174"/>
              <a:gd name="connsiteY5" fmla="*/ 1524128 h 3392283"/>
              <a:gd name="connsiteX0" fmla="*/ 555083 w 2745174"/>
              <a:gd name="connsiteY0" fmla="*/ 1524128 h 3392283"/>
              <a:gd name="connsiteX1" fmla="*/ 507228 w 2745174"/>
              <a:gd name="connsiteY1" fmla="*/ 0 h 3392283"/>
              <a:gd name="connsiteX2" fmla="*/ 2745174 w 2745174"/>
              <a:gd name="connsiteY2" fmla="*/ 2739533 h 3392283"/>
              <a:gd name="connsiteX3" fmla="*/ 1966349 w 2745174"/>
              <a:gd name="connsiteY3" fmla="*/ 3392283 h 3392283"/>
              <a:gd name="connsiteX4" fmla="*/ 0 w 2745174"/>
              <a:gd name="connsiteY4" fmla="*/ 2050322 h 3392283"/>
              <a:gd name="connsiteX5" fmla="*/ 555083 w 2745174"/>
              <a:gd name="connsiteY5" fmla="*/ 1524128 h 3392283"/>
              <a:gd name="connsiteX0" fmla="*/ 555083 w 2745174"/>
              <a:gd name="connsiteY0" fmla="*/ 1524128 h 3392283"/>
              <a:gd name="connsiteX1" fmla="*/ 507228 w 2745174"/>
              <a:gd name="connsiteY1" fmla="*/ 0 h 3392283"/>
              <a:gd name="connsiteX2" fmla="*/ 2745174 w 2745174"/>
              <a:gd name="connsiteY2" fmla="*/ 2739533 h 3392283"/>
              <a:gd name="connsiteX3" fmla="*/ 1966349 w 2745174"/>
              <a:gd name="connsiteY3" fmla="*/ 3392283 h 3392283"/>
              <a:gd name="connsiteX4" fmla="*/ 0 w 2745174"/>
              <a:gd name="connsiteY4" fmla="*/ 2050322 h 3392283"/>
              <a:gd name="connsiteX5" fmla="*/ 555083 w 2745174"/>
              <a:gd name="connsiteY5" fmla="*/ 1524128 h 3392283"/>
              <a:gd name="connsiteX0" fmla="*/ 555083 w 2745174"/>
              <a:gd name="connsiteY0" fmla="*/ 1524128 h 3392283"/>
              <a:gd name="connsiteX1" fmla="*/ 507228 w 2745174"/>
              <a:gd name="connsiteY1" fmla="*/ 0 h 3392283"/>
              <a:gd name="connsiteX2" fmla="*/ 2745174 w 2745174"/>
              <a:gd name="connsiteY2" fmla="*/ 2739533 h 3392283"/>
              <a:gd name="connsiteX3" fmla="*/ 1966349 w 2745174"/>
              <a:gd name="connsiteY3" fmla="*/ 3392283 h 3392283"/>
              <a:gd name="connsiteX4" fmla="*/ 0 w 2745174"/>
              <a:gd name="connsiteY4" fmla="*/ 2050322 h 3392283"/>
              <a:gd name="connsiteX5" fmla="*/ 555083 w 2745174"/>
              <a:gd name="connsiteY5" fmla="*/ 1524128 h 3392283"/>
              <a:gd name="connsiteX0" fmla="*/ 555083 w 2745174"/>
              <a:gd name="connsiteY0" fmla="*/ 1524128 h 3392283"/>
              <a:gd name="connsiteX1" fmla="*/ 507228 w 2745174"/>
              <a:gd name="connsiteY1" fmla="*/ 0 h 3392283"/>
              <a:gd name="connsiteX2" fmla="*/ 2745174 w 2745174"/>
              <a:gd name="connsiteY2" fmla="*/ 2739533 h 3392283"/>
              <a:gd name="connsiteX3" fmla="*/ 1966349 w 2745174"/>
              <a:gd name="connsiteY3" fmla="*/ 3392283 h 3392283"/>
              <a:gd name="connsiteX4" fmla="*/ 0 w 2745174"/>
              <a:gd name="connsiteY4" fmla="*/ 2050322 h 3392283"/>
              <a:gd name="connsiteX5" fmla="*/ 555083 w 2745174"/>
              <a:gd name="connsiteY5" fmla="*/ 1524128 h 3392283"/>
              <a:gd name="connsiteX0" fmla="*/ 47855 w 2237946"/>
              <a:gd name="connsiteY0" fmla="*/ 1524128 h 3392283"/>
              <a:gd name="connsiteX1" fmla="*/ 0 w 2237946"/>
              <a:gd name="connsiteY1" fmla="*/ 0 h 3392283"/>
              <a:gd name="connsiteX2" fmla="*/ 2237946 w 2237946"/>
              <a:gd name="connsiteY2" fmla="*/ 2739533 h 3392283"/>
              <a:gd name="connsiteX3" fmla="*/ 1459121 w 2237946"/>
              <a:gd name="connsiteY3" fmla="*/ 3392283 h 3392283"/>
              <a:gd name="connsiteX4" fmla="*/ 383878 w 2237946"/>
              <a:gd name="connsiteY4" fmla="*/ 2501225 h 3392283"/>
              <a:gd name="connsiteX5" fmla="*/ 47855 w 2237946"/>
              <a:gd name="connsiteY5" fmla="*/ 1524128 h 3392283"/>
              <a:gd name="connsiteX0" fmla="*/ 0 w 2190091"/>
              <a:gd name="connsiteY0" fmla="*/ 0 h 1868155"/>
              <a:gd name="connsiteX1" fmla="*/ 976392 w 2190091"/>
              <a:gd name="connsiteY1" fmla="*/ 301984 h 1868155"/>
              <a:gd name="connsiteX2" fmla="*/ 2190091 w 2190091"/>
              <a:gd name="connsiteY2" fmla="*/ 1215405 h 1868155"/>
              <a:gd name="connsiteX3" fmla="*/ 1411266 w 2190091"/>
              <a:gd name="connsiteY3" fmla="*/ 1868155 h 1868155"/>
              <a:gd name="connsiteX4" fmla="*/ 336023 w 2190091"/>
              <a:gd name="connsiteY4" fmla="*/ 977097 h 1868155"/>
              <a:gd name="connsiteX5" fmla="*/ 0 w 2190091"/>
              <a:gd name="connsiteY5" fmla="*/ 0 h 1868155"/>
              <a:gd name="connsiteX0" fmla="*/ 218829 w 1854068"/>
              <a:gd name="connsiteY0" fmla="*/ 281565 h 1566171"/>
              <a:gd name="connsiteX1" fmla="*/ 640369 w 1854068"/>
              <a:gd name="connsiteY1" fmla="*/ 0 h 1566171"/>
              <a:gd name="connsiteX2" fmla="*/ 1854068 w 1854068"/>
              <a:gd name="connsiteY2" fmla="*/ 913421 h 1566171"/>
              <a:gd name="connsiteX3" fmla="*/ 1075243 w 1854068"/>
              <a:gd name="connsiteY3" fmla="*/ 1566171 h 1566171"/>
              <a:gd name="connsiteX4" fmla="*/ 0 w 1854068"/>
              <a:gd name="connsiteY4" fmla="*/ 675113 h 1566171"/>
              <a:gd name="connsiteX5" fmla="*/ 218829 w 1854068"/>
              <a:gd name="connsiteY5" fmla="*/ 281565 h 1566171"/>
              <a:gd name="connsiteX0" fmla="*/ 296935 w 1854068"/>
              <a:gd name="connsiteY0" fmla="*/ 331232 h 1566171"/>
              <a:gd name="connsiteX1" fmla="*/ 640369 w 1854068"/>
              <a:gd name="connsiteY1" fmla="*/ 0 h 1566171"/>
              <a:gd name="connsiteX2" fmla="*/ 1854068 w 1854068"/>
              <a:gd name="connsiteY2" fmla="*/ 913421 h 1566171"/>
              <a:gd name="connsiteX3" fmla="*/ 1075243 w 1854068"/>
              <a:gd name="connsiteY3" fmla="*/ 1566171 h 1566171"/>
              <a:gd name="connsiteX4" fmla="*/ 0 w 1854068"/>
              <a:gd name="connsiteY4" fmla="*/ 675113 h 1566171"/>
              <a:gd name="connsiteX5" fmla="*/ 296935 w 1854068"/>
              <a:gd name="connsiteY5" fmla="*/ 331232 h 1566171"/>
              <a:gd name="connsiteX0" fmla="*/ 285297 w 1842430"/>
              <a:gd name="connsiteY0" fmla="*/ 331232 h 1566171"/>
              <a:gd name="connsiteX1" fmla="*/ 628731 w 1842430"/>
              <a:gd name="connsiteY1" fmla="*/ 0 h 1566171"/>
              <a:gd name="connsiteX2" fmla="*/ 1842430 w 1842430"/>
              <a:gd name="connsiteY2" fmla="*/ 913421 h 1566171"/>
              <a:gd name="connsiteX3" fmla="*/ 1063605 w 1842430"/>
              <a:gd name="connsiteY3" fmla="*/ 1566171 h 1566171"/>
              <a:gd name="connsiteX4" fmla="*/ 0 w 1842430"/>
              <a:gd name="connsiteY4" fmla="*/ 631830 h 1566171"/>
              <a:gd name="connsiteX5" fmla="*/ 285297 w 1842430"/>
              <a:gd name="connsiteY5" fmla="*/ 331232 h 1566171"/>
              <a:gd name="connsiteX0" fmla="*/ 285297 w 1842430"/>
              <a:gd name="connsiteY0" fmla="*/ 282291 h 1517230"/>
              <a:gd name="connsiteX1" fmla="*/ 535578 w 1842430"/>
              <a:gd name="connsiteY1" fmla="*/ 0 h 1517230"/>
              <a:gd name="connsiteX2" fmla="*/ 1842430 w 1842430"/>
              <a:gd name="connsiteY2" fmla="*/ 864480 h 1517230"/>
              <a:gd name="connsiteX3" fmla="*/ 1063605 w 1842430"/>
              <a:gd name="connsiteY3" fmla="*/ 1517230 h 1517230"/>
              <a:gd name="connsiteX4" fmla="*/ 0 w 1842430"/>
              <a:gd name="connsiteY4" fmla="*/ 582889 h 1517230"/>
              <a:gd name="connsiteX5" fmla="*/ 285297 w 1842430"/>
              <a:gd name="connsiteY5" fmla="*/ 282291 h 1517230"/>
              <a:gd name="connsiteX0" fmla="*/ 247732 w 1842430"/>
              <a:gd name="connsiteY0" fmla="*/ 240248 h 1517230"/>
              <a:gd name="connsiteX1" fmla="*/ 535578 w 1842430"/>
              <a:gd name="connsiteY1" fmla="*/ 0 h 1517230"/>
              <a:gd name="connsiteX2" fmla="*/ 1842430 w 1842430"/>
              <a:gd name="connsiteY2" fmla="*/ 864480 h 1517230"/>
              <a:gd name="connsiteX3" fmla="*/ 1063605 w 1842430"/>
              <a:gd name="connsiteY3" fmla="*/ 1517230 h 1517230"/>
              <a:gd name="connsiteX4" fmla="*/ 0 w 1842430"/>
              <a:gd name="connsiteY4" fmla="*/ 582889 h 1517230"/>
              <a:gd name="connsiteX5" fmla="*/ 247732 w 1842430"/>
              <a:gd name="connsiteY5" fmla="*/ 240248 h 1517230"/>
              <a:gd name="connsiteX0" fmla="*/ 247732 w 1842430"/>
              <a:gd name="connsiteY0" fmla="*/ 240248 h 941043"/>
              <a:gd name="connsiteX1" fmla="*/ 535578 w 1842430"/>
              <a:gd name="connsiteY1" fmla="*/ 0 h 941043"/>
              <a:gd name="connsiteX2" fmla="*/ 1842430 w 1842430"/>
              <a:gd name="connsiteY2" fmla="*/ 864480 h 941043"/>
              <a:gd name="connsiteX3" fmla="*/ 454901 w 1842430"/>
              <a:gd name="connsiteY3" fmla="*/ 941043 h 941043"/>
              <a:gd name="connsiteX4" fmla="*/ 0 w 1842430"/>
              <a:gd name="connsiteY4" fmla="*/ 582889 h 941043"/>
              <a:gd name="connsiteX5" fmla="*/ 247732 w 1842430"/>
              <a:gd name="connsiteY5" fmla="*/ 240248 h 941043"/>
              <a:gd name="connsiteX0" fmla="*/ 247732 w 1842430"/>
              <a:gd name="connsiteY0" fmla="*/ 240248 h 941043"/>
              <a:gd name="connsiteX1" fmla="*/ 535578 w 1842430"/>
              <a:gd name="connsiteY1" fmla="*/ 0 h 941043"/>
              <a:gd name="connsiteX2" fmla="*/ 1842430 w 1842430"/>
              <a:gd name="connsiteY2" fmla="*/ 864480 h 941043"/>
              <a:gd name="connsiteX3" fmla="*/ 454901 w 1842430"/>
              <a:gd name="connsiteY3" fmla="*/ 941043 h 941043"/>
              <a:gd name="connsiteX4" fmla="*/ 0 w 1842430"/>
              <a:gd name="connsiteY4" fmla="*/ 582889 h 941043"/>
              <a:gd name="connsiteX5" fmla="*/ 247732 w 1842430"/>
              <a:gd name="connsiteY5" fmla="*/ 240248 h 941043"/>
              <a:gd name="connsiteX0" fmla="*/ 247732 w 1842430"/>
              <a:gd name="connsiteY0" fmla="*/ 240248 h 941043"/>
              <a:gd name="connsiteX1" fmla="*/ 535578 w 1842430"/>
              <a:gd name="connsiteY1" fmla="*/ 0 h 941043"/>
              <a:gd name="connsiteX2" fmla="*/ 1842430 w 1842430"/>
              <a:gd name="connsiteY2" fmla="*/ 864480 h 941043"/>
              <a:gd name="connsiteX3" fmla="*/ 454901 w 1842430"/>
              <a:gd name="connsiteY3" fmla="*/ 941043 h 941043"/>
              <a:gd name="connsiteX4" fmla="*/ 156502 w 1842430"/>
              <a:gd name="connsiteY4" fmla="*/ 698421 h 941043"/>
              <a:gd name="connsiteX5" fmla="*/ 0 w 1842430"/>
              <a:gd name="connsiteY5" fmla="*/ 582889 h 941043"/>
              <a:gd name="connsiteX6" fmla="*/ 247732 w 1842430"/>
              <a:gd name="connsiteY6" fmla="*/ 240248 h 941043"/>
              <a:gd name="connsiteX0" fmla="*/ 247732 w 1842430"/>
              <a:gd name="connsiteY0" fmla="*/ 240248 h 941043"/>
              <a:gd name="connsiteX1" fmla="*/ 535578 w 1842430"/>
              <a:gd name="connsiteY1" fmla="*/ 0 h 941043"/>
              <a:gd name="connsiteX2" fmla="*/ 1842430 w 1842430"/>
              <a:gd name="connsiteY2" fmla="*/ 864480 h 941043"/>
              <a:gd name="connsiteX3" fmla="*/ 454901 w 1842430"/>
              <a:gd name="connsiteY3" fmla="*/ 941043 h 941043"/>
              <a:gd name="connsiteX4" fmla="*/ 154565 w 1842430"/>
              <a:gd name="connsiteY4" fmla="*/ 764515 h 941043"/>
              <a:gd name="connsiteX5" fmla="*/ 0 w 1842430"/>
              <a:gd name="connsiteY5" fmla="*/ 582889 h 941043"/>
              <a:gd name="connsiteX6" fmla="*/ 247732 w 1842430"/>
              <a:gd name="connsiteY6" fmla="*/ 240248 h 941043"/>
              <a:gd name="connsiteX0" fmla="*/ 247732 w 1842430"/>
              <a:gd name="connsiteY0" fmla="*/ 240248 h 941043"/>
              <a:gd name="connsiteX1" fmla="*/ 535578 w 1842430"/>
              <a:gd name="connsiteY1" fmla="*/ 0 h 941043"/>
              <a:gd name="connsiteX2" fmla="*/ 1842430 w 1842430"/>
              <a:gd name="connsiteY2" fmla="*/ 864480 h 941043"/>
              <a:gd name="connsiteX3" fmla="*/ 454901 w 1842430"/>
              <a:gd name="connsiteY3" fmla="*/ 941043 h 941043"/>
              <a:gd name="connsiteX4" fmla="*/ 154565 w 1842430"/>
              <a:gd name="connsiteY4" fmla="*/ 764515 h 941043"/>
              <a:gd name="connsiteX5" fmla="*/ 0 w 1842430"/>
              <a:gd name="connsiteY5" fmla="*/ 582889 h 941043"/>
              <a:gd name="connsiteX6" fmla="*/ 247732 w 1842430"/>
              <a:gd name="connsiteY6" fmla="*/ 240248 h 941043"/>
              <a:gd name="connsiteX0" fmla="*/ 247732 w 1842430"/>
              <a:gd name="connsiteY0" fmla="*/ 240248 h 941043"/>
              <a:gd name="connsiteX1" fmla="*/ 535578 w 1842430"/>
              <a:gd name="connsiteY1" fmla="*/ 0 h 941043"/>
              <a:gd name="connsiteX2" fmla="*/ 1842430 w 1842430"/>
              <a:gd name="connsiteY2" fmla="*/ 864480 h 941043"/>
              <a:gd name="connsiteX3" fmla="*/ 454901 w 1842430"/>
              <a:gd name="connsiteY3" fmla="*/ 941043 h 941043"/>
              <a:gd name="connsiteX4" fmla="*/ 154565 w 1842430"/>
              <a:gd name="connsiteY4" fmla="*/ 764515 h 941043"/>
              <a:gd name="connsiteX5" fmla="*/ 0 w 1842430"/>
              <a:gd name="connsiteY5" fmla="*/ 582889 h 941043"/>
              <a:gd name="connsiteX6" fmla="*/ 247732 w 1842430"/>
              <a:gd name="connsiteY6" fmla="*/ 240248 h 941043"/>
              <a:gd name="connsiteX0" fmla="*/ 247732 w 1120214"/>
              <a:gd name="connsiteY0" fmla="*/ 240248 h 941043"/>
              <a:gd name="connsiteX1" fmla="*/ 535578 w 1120214"/>
              <a:gd name="connsiteY1" fmla="*/ 0 h 941043"/>
              <a:gd name="connsiteX2" fmla="*/ 1120214 w 1120214"/>
              <a:gd name="connsiteY2" fmla="*/ 501303 h 941043"/>
              <a:gd name="connsiteX3" fmla="*/ 454901 w 1120214"/>
              <a:gd name="connsiteY3" fmla="*/ 941043 h 941043"/>
              <a:gd name="connsiteX4" fmla="*/ 154565 w 1120214"/>
              <a:gd name="connsiteY4" fmla="*/ 764515 h 941043"/>
              <a:gd name="connsiteX5" fmla="*/ 0 w 1120214"/>
              <a:gd name="connsiteY5" fmla="*/ 582889 h 941043"/>
              <a:gd name="connsiteX6" fmla="*/ 247732 w 1120214"/>
              <a:gd name="connsiteY6" fmla="*/ 240248 h 941043"/>
              <a:gd name="connsiteX0" fmla="*/ 247732 w 1120214"/>
              <a:gd name="connsiteY0" fmla="*/ 58773 h 759568"/>
              <a:gd name="connsiteX1" fmla="*/ 291579 w 1120214"/>
              <a:gd name="connsiteY1" fmla="*/ 0 h 759568"/>
              <a:gd name="connsiteX2" fmla="*/ 1120214 w 1120214"/>
              <a:gd name="connsiteY2" fmla="*/ 319828 h 759568"/>
              <a:gd name="connsiteX3" fmla="*/ 454901 w 1120214"/>
              <a:gd name="connsiteY3" fmla="*/ 759568 h 759568"/>
              <a:gd name="connsiteX4" fmla="*/ 154565 w 1120214"/>
              <a:gd name="connsiteY4" fmla="*/ 583040 h 759568"/>
              <a:gd name="connsiteX5" fmla="*/ 0 w 1120214"/>
              <a:gd name="connsiteY5" fmla="*/ 401414 h 759568"/>
              <a:gd name="connsiteX6" fmla="*/ 247732 w 1120214"/>
              <a:gd name="connsiteY6" fmla="*/ 58773 h 759568"/>
              <a:gd name="connsiteX0" fmla="*/ 247732 w 686457"/>
              <a:gd name="connsiteY0" fmla="*/ 58773 h 759568"/>
              <a:gd name="connsiteX1" fmla="*/ 291579 w 686457"/>
              <a:gd name="connsiteY1" fmla="*/ 0 h 759568"/>
              <a:gd name="connsiteX2" fmla="*/ 669590 w 686457"/>
              <a:gd name="connsiteY2" fmla="*/ 298046 h 759568"/>
              <a:gd name="connsiteX3" fmla="*/ 454901 w 686457"/>
              <a:gd name="connsiteY3" fmla="*/ 759568 h 759568"/>
              <a:gd name="connsiteX4" fmla="*/ 154565 w 686457"/>
              <a:gd name="connsiteY4" fmla="*/ 583040 h 759568"/>
              <a:gd name="connsiteX5" fmla="*/ 0 w 686457"/>
              <a:gd name="connsiteY5" fmla="*/ 401414 h 759568"/>
              <a:gd name="connsiteX6" fmla="*/ 247732 w 686457"/>
              <a:gd name="connsiteY6" fmla="*/ 58773 h 759568"/>
              <a:gd name="connsiteX0" fmla="*/ 247732 w 669590"/>
              <a:gd name="connsiteY0" fmla="*/ 58773 h 729566"/>
              <a:gd name="connsiteX1" fmla="*/ 291579 w 669590"/>
              <a:gd name="connsiteY1" fmla="*/ 0 h 729566"/>
              <a:gd name="connsiteX2" fmla="*/ 669590 w 669590"/>
              <a:gd name="connsiteY2" fmla="*/ 298046 h 729566"/>
              <a:gd name="connsiteX3" fmla="*/ 425564 w 669590"/>
              <a:gd name="connsiteY3" fmla="*/ 729566 h 729566"/>
              <a:gd name="connsiteX4" fmla="*/ 154565 w 669590"/>
              <a:gd name="connsiteY4" fmla="*/ 583040 h 729566"/>
              <a:gd name="connsiteX5" fmla="*/ 0 w 669590"/>
              <a:gd name="connsiteY5" fmla="*/ 401414 h 729566"/>
              <a:gd name="connsiteX6" fmla="*/ 247732 w 669590"/>
              <a:gd name="connsiteY6" fmla="*/ 58773 h 729566"/>
              <a:gd name="connsiteX0" fmla="*/ 247732 w 681935"/>
              <a:gd name="connsiteY0" fmla="*/ 58773 h 729634"/>
              <a:gd name="connsiteX1" fmla="*/ 291579 w 681935"/>
              <a:gd name="connsiteY1" fmla="*/ 0 h 729634"/>
              <a:gd name="connsiteX2" fmla="*/ 669590 w 681935"/>
              <a:gd name="connsiteY2" fmla="*/ 298046 h 729634"/>
              <a:gd name="connsiteX3" fmla="*/ 519692 w 681935"/>
              <a:gd name="connsiteY3" fmla="*/ 557263 h 729634"/>
              <a:gd name="connsiteX4" fmla="*/ 425564 w 681935"/>
              <a:gd name="connsiteY4" fmla="*/ 729566 h 729634"/>
              <a:gd name="connsiteX5" fmla="*/ 154565 w 681935"/>
              <a:gd name="connsiteY5" fmla="*/ 583040 h 729634"/>
              <a:gd name="connsiteX6" fmla="*/ 0 w 681935"/>
              <a:gd name="connsiteY6" fmla="*/ 401414 h 729634"/>
              <a:gd name="connsiteX7" fmla="*/ 247732 w 681935"/>
              <a:gd name="connsiteY7" fmla="*/ 58773 h 729634"/>
              <a:gd name="connsiteX0" fmla="*/ 247732 w 691578"/>
              <a:gd name="connsiteY0" fmla="*/ 58773 h 729634"/>
              <a:gd name="connsiteX1" fmla="*/ 291579 w 691578"/>
              <a:gd name="connsiteY1" fmla="*/ 0 h 729634"/>
              <a:gd name="connsiteX2" fmla="*/ 669590 w 691578"/>
              <a:gd name="connsiteY2" fmla="*/ 298046 h 729634"/>
              <a:gd name="connsiteX3" fmla="*/ 519692 w 691578"/>
              <a:gd name="connsiteY3" fmla="*/ 557263 h 729634"/>
              <a:gd name="connsiteX4" fmla="*/ 425564 w 691578"/>
              <a:gd name="connsiteY4" fmla="*/ 729566 h 729634"/>
              <a:gd name="connsiteX5" fmla="*/ 154565 w 691578"/>
              <a:gd name="connsiteY5" fmla="*/ 583040 h 729634"/>
              <a:gd name="connsiteX6" fmla="*/ 0 w 691578"/>
              <a:gd name="connsiteY6" fmla="*/ 401414 h 729634"/>
              <a:gd name="connsiteX7" fmla="*/ 247732 w 691578"/>
              <a:gd name="connsiteY7" fmla="*/ 58773 h 729634"/>
              <a:gd name="connsiteX0" fmla="*/ 247732 w 669590"/>
              <a:gd name="connsiteY0" fmla="*/ 58773 h 729634"/>
              <a:gd name="connsiteX1" fmla="*/ 291579 w 669590"/>
              <a:gd name="connsiteY1" fmla="*/ 0 h 729634"/>
              <a:gd name="connsiteX2" fmla="*/ 669590 w 669590"/>
              <a:gd name="connsiteY2" fmla="*/ 298046 h 729634"/>
              <a:gd name="connsiteX3" fmla="*/ 519692 w 669590"/>
              <a:gd name="connsiteY3" fmla="*/ 557263 h 729634"/>
              <a:gd name="connsiteX4" fmla="*/ 425564 w 669590"/>
              <a:gd name="connsiteY4" fmla="*/ 729566 h 729634"/>
              <a:gd name="connsiteX5" fmla="*/ 154565 w 669590"/>
              <a:gd name="connsiteY5" fmla="*/ 583040 h 729634"/>
              <a:gd name="connsiteX6" fmla="*/ 0 w 669590"/>
              <a:gd name="connsiteY6" fmla="*/ 401414 h 729634"/>
              <a:gd name="connsiteX7" fmla="*/ 247732 w 669590"/>
              <a:gd name="connsiteY7" fmla="*/ 58773 h 729634"/>
              <a:gd name="connsiteX0" fmla="*/ 247732 w 669590"/>
              <a:gd name="connsiteY0" fmla="*/ 58773 h 729634"/>
              <a:gd name="connsiteX1" fmla="*/ 291579 w 669590"/>
              <a:gd name="connsiteY1" fmla="*/ 0 h 729634"/>
              <a:gd name="connsiteX2" fmla="*/ 669590 w 669590"/>
              <a:gd name="connsiteY2" fmla="*/ 298046 h 729634"/>
              <a:gd name="connsiteX3" fmla="*/ 519692 w 669590"/>
              <a:gd name="connsiteY3" fmla="*/ 557263 h 729634"/>
              <a:gd name="connsiteX4" fmla="*/ 425564 w 669590"/>
              <a:gd name="connsiteY4" fmla="*/ 729566 h 729634"/>
              <a:gd name="connsiteX5" fmla="*/ 154565 w 669590"/>
              <a:gd name="connsiteY5" fmla="*/ 583040 h 729634"/>
              <a:gd name="connsiteX6" fmla="*/ 0 w 669590"/>
              <a:gd name="connsiteY6" fmla="*/ 401414 h 729634"/>
              <a:gd name="connsiteX7" fmla="*/ 247732 w 669590"/>
              <a:gd name="connsiteY7" fmla="*/ 58773 h 729634"/>
              <a:gd name="connsiteX0" fmla="*/ 247732 w 669590"/>
              <a:gd name="connsiteY0" fmla="*/ 58773 h 729634"/>
              <a:gd name="connsiteX1" fmla="*/ 291579 w 669590"/>
              <a:gd name="connsiteY1" fmla="*/ 0 h 729634"/>
              <a:gd name="connsiteX2" fmla="*/ 669590 w 669590"/>
              <a:gd name="connsiteY2" fmla="*/ 298046 h 729634"/>
              <a:gd name="connsiteX3" fmla="*/ 519692 w 669590"/>
              <a:gd name="connsiteY3" fmla="*/ 557263 h 729634"/>
              <a:gd name="connsiteX4" fmla="*/ 425564 w 669590"/>
              <a:gd name="connsiteY4" fmla="*/ 729566 h 729634"/>
              <a:gd name="connsiteX5" fmla="*/ 154565 w 669590"/>
              <a:gd name="connsiteY5" fmla="*/ 583040 h 729634"/>
              <a:gd name="connsiteX6" fmla="*/ 0 w 669590"/>
              <a:gd name="connsiteY6" fmla="*/ 401414 h 729634"/>
              <a:gd name="connsiteX7" fmla="*/ 247732 w 669590"/>
              <a:gd name="connsiteY7" fmla="*/ 58773 h 729634"/>
              <a:gd name="connsiteX0" fmla="*/ 274728 w 696586"/>
              <a:gd name="connsiteY0" fmla="*/ 58773 h 729634"/>
              <a:gd name="connsiteX1" fmla="*/ 318575 w 696586"/>
              <a:gd name="connsiteY1" fmla="*/ 0 h 729634"/>
              <a:gd name="connsiteX2" fmla="*/ 696586 w 696586"/>
              <a:gd name="connsiteY2" fmla="*/ 298046 h 729634"/>
              <a:gd name="connsiteX3" fmla="*/ 546688 w 696586"/>
              <a:gd name="connsiteY3" fmla="*/ 557263 h 729634"/>
              <a:gd name="connsiteX4" fmla="*/ 452560 w 696586"/>
              <a:gd name="connsiteY4" fmla="*/ 729566 h 729634"/>
              <a:gd name="connsiteX5" fmla="*/ 181561 w 696586"/>
              <a:gd name="connsiteY5" fmla="*/ 583040 h 729634"/>
              <a:gd name="connsiteX6" fmla="*/ 0 w 696586"/>
              <a:gd name="connsiteY6" fmla="*/ 340372 h 729634"/>
              <a:gd name="connsiteX7" fmla="*/ 274728 w 696586"/>
              <a:gd name="connsiteY7" fmla="*/ 58773 h 7296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96586" h="729634">
                <a:moveTo>
                  <a:pt x="274728" y="58773"/>
                </a:moveTo>
                <a:lnTo>
                  <a:pt x="318575" y="0"/>
                </a:lnTo>
                <a:lnTo>
                  <a:pt x="696586" y="298046"/>
                </a:lnTo>
                <a:cubicBezTo>
                  <a:pt x="575011" y="427369"/>
                  <a:pt x="580863" y="389677"/>
                  <a:pt x="546688" y="557263"/>
                </a:cubicBezTo>
                <a:cubicBezTo>
                  <a:pt x="506017" y="629183"/>
                  <a:pt x="534175" y="732672"/>
                  <a:pt x="452560" y="729566"/>
                </a:cubicBezTo>
                <a:cubicBezTo>
                  <a:pt x="142123" y="554687"/>
                  <a:pt x="466575" y="776515"/>
                  <a:pt x="181561" y="583040"/>
                </a:cubicBezTo>
                <a:cubicBezTo>
                  <a:pt x="105744" y="523348"/>
                  <a:pt x="37405" y="428377"/>
                  <a:pt x="0" y="340372"/>
                </a:cubicBezTo>
                <a:lnTo>
                  <a:pt x="274728" y="58773"/>
                </a:lnTo>
                <a:close/>
              </a:path>
            </a:pathLst>
          </a:custGeom>
          <a:solidFill>
            <a:srgbClr val="AA8650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/>
          </a:p>
        </p:txBody>
      </p:sp>
      <p:sp>
        <p:nvSpPr>
          <p:cNvPr id="3" name="Textfeld 2"/>
          <p:cNvSpPr txBox="1"/>
          <p:nvPr/>
        </p:nvSpPr>
        <p:spPr>
          <a:xfrm>
            <a:off x="6697166" y="1275567"/>
            <a:ext cx="24809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1950" lvl="0" indent="-361950">
              <a:spcBef>
                <a:spcPts val="500"/>
              </a:spcBef>
              <a:buClr>
                <a:srgbClr val="1F407A"/>
              </a:buClr>
              <a:buFont typeface="Wingdings" pitchFamily="2" charset="2"/>
              <a:buChar char="§"/>
            </a:pPr>
            <a:r>
              <a:rPr lang="de-CH" sz="1600" dirty="0">
                <a:solidFill>
                  <a:prstClr val="black"/>
                </a:solidFill>
              </a:rPr>
              <a:t>Stadt mit grossem </a:t>
            </a:r>
            <a:r>
              <a:rPr lang="de-CH" sz="1600" dirty="0" smtClean="0">
                <a:solidFill>
                  <a:prstClr val="black"/>
                </a:solidFill>
              </a:rPr>
              <a:t>Wachstumspotenzial</a:t>
            </a:r>
            <a:endParaRPr lang="de-CH" sz="1600" dirty="0">
              <a:solidFill>
                <a:prstClr val="black"/>
              </a:solidFill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6697166" y="2075786"/>
            <a:ext cx="24809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1950" lvl="0" indent="-361950">
              <a:spcBef>
                <a:spcPts val="500"/>
              </a:spcBef>
              <a:buClr>
                <a:srgbClr val="1F407A"/>
              </a:buClr>
              <a:buFont typeface="Wingdings" pitchFamily="2" charset="2"/>
              <a:buChar char="§"/>
            </a:pPr>
            <a:r>
              <a:rPr lang="de-CH" sz="1600" dirty="0" smtClean="0">
                <a:solidFill>
                  <a:prstClr val="black"/>
                </a:solidFill>
              </a:rPr>
              <a:t>Zentrumsentwicklung</a:t>
            </a:r>
            <a:endParaRPr lang="de-CH" sz="1600" dirty="0">
              <a:solidFill>
                <a:prstClr val="black"/>
              </a:solidFill>
            </a:endParaRPr>
          </a:p>
        </p:txBody>
      </p:sp>
      <p:sp>
        <p:nvSpPr>
          <p:cNvPr id="16" name="Textfeld 15"/>
          <p:cNvSpPr txBox="1"/>
          <p:nvPr/>
        </p:nvSpPr>
        <p:spPr>
          <a:xfrm>
            <a:off x="6697166" y="2774708"/>
            <a:ext cx="22690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1950" lvl="0" indent="-361950">
              <a:spcBef>
                <a:spcPts val="500"/>
              </a:spcBef>
              <a:buClr>
                <a:srgbClr val="1F407A"/>
              </a:buClr>
              <a:buFont typeface="Wingdings" pitchFamily="2" charset="2"/>
              <a:buChar char="§"/>
            </a:pPr>
            <a:r>
              <a:rPr lang="de-CH" sz="1600" dirty="0">
                <a:solidFill>
                  <a:prstClr val="black"/>
                </a:solidFill>
              </a:rPr>
              <a:t>Quartiere </a:t>
            </a:r>
            <a:r>
              <a:rPr lang="de-CH" sz="1600" dirty="0" smtClean="0">
                <a:solidFill>
                  <a:prstClr val="black"/>
                </a:solidFill>
              </a:rPr>
              <a:t>Nord</a:t>
            </a:r>
            <a:endParaRPr lang="de-CH" sz="1600" dirty="0">
              <a:solidFill>
                <a:prstClr val="black"/>
              </a:solidFill>
            </a:endParaRPr>
          </a:p>
        </p:txBody>
      </p:sp>
      <p:sp>
        <p:nvSpPr>
          <p:cNvPr id="17" name="Textfeld 16"/>
          <p:cNvSpPr txBox="1"/>
          <p:nvPr/>
        </p:nvSpPr>
        <p:spPr>
          <a:xfrm>
            <a:off x="6697166" y="3465164"/>
            <a:ext cx="215056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1950" lvl="0" indent="-361950">
              <a:spcBef>
                <a:spcPts val="500"/>
              </a:spcBef>
              <a:buClr>
                <a:srgbClr val="1F407A"/>
              </a:buClr>
              <a:buFont typeface="Wingdings" pitchFamily="2" charset="2"/>
              <a:buChar char="§"/>
            </a:pPr>
            <a:r>
              <a:rPr lang="de-CH" sz="1600" dirty="0">
                <a:solidFill>
                  <a:prstClr val="black"/>
                </a:solidFill>
              </a:rPr>
              <a:t>Problem: Verkehrssituation </a:t>
            </a:r>
          </a:p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65273074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10" grpId="0" animBg="1"/>
      <p:bldP spid="3" grpId="0"/>
      <p:bldP spid="8" grpId="0"/>
      <p:bldP spid="16" grpId="0"/>
      <p:bldP spid="1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de-CH" dirty="0" smtClean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25.05.2020</a:t>
            </a:r>
            <a:endParaRPr lang="de-DE" dirty="0" smtClean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Cyrano Golliez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40</a:t>
            </a:fld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Resultate (3):</a:t>
            </a:r>
            <a:endParaRPr lang="de-CH" dirty="0"/>
          </a:p>
        </p:txBody>
      </p:sp>
      <p:graphicFrame>
        <p:nvGraphicFramePr>
          <p:cNvPr id="9" name="Diagramm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03311932"/>
              </p:ext>
            </p:extLst>
          </p:nvPr>
        </p:nvGraphicFramePr>
        <p:xfrm>
          <a:off x="323850" y="2490787"/>
          <a:ext cx="4504628" cy="3276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8" name="Diagramm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74706645"/>
              </p:ext>
            </p:extLst>
          </p:nvPr>
        </p:nvGraphicFramePr>
        <p:xfrm>
          <a:off x="4828478" y="2490788"/>
          <a:ext cx="3991672" cy="3276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89760999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de-CH" dirty="0" smtClean="0"/>
          </a:p>
          <a:p>
            <a:pPr marL="0" indent="0">
              <a:buNone/>
            </a:pPr>
            <a:endParaRPr lang="de-CH" dirty="0"/>
          </a:p>
          <a:p>
            <a:pPr marL="0" indent="0">
              <a:buNone/>
            </a:pPr>
            <a:endParaRPr lang="de-CH" dirty="0" smtClean="0"/>
          </a:p>
          <a:p>
            <a:pPr marL="0" indent="0">
              <a:buNone/>
            </a:pPr>
            <a:endParaRPr lang="de-CH" dirty="0"/>
          </a:p>
          <a:p>
            <a:pPr marL="0" indent="0">
              <a:buNone/>
            </a:pPr>
            <a:endParaRPr lang="de-CH" dirty="0" smtClean="0"/>
          </a:p>
          <a:p>
            <a:pPr marL="0" indent="0">
              <a:buNone/>
            </a:pPr>
            <a:endParaRPr lang="de-CH" dirty="0"/>
          </a:p>
          <a:p>
            <a:pPr marL="0" indent="0">
              <a:buNone/>
            </a:pPr>
            <a:endParaRPr lang="de-CH" dirty="0" smtClean="0"/>
          </a:p>
          <a:p>
            <a:pPr marL="0" indent="0">
              <a:buNone/>
            </a:pPr>
            <a:endParaRPr lang="de-CH" dirty="0"/>
          </a:p>
          <a:p>
            <a:pPr marL="0" indent="0">
              <a:buNone/>
            </a:pPr>
            <a:endParaRPr lang="de-CH" dirty="0" smtClean="0"/>
          </a:p>
          <a:p>
            <a:pPr marL="0" indent="0">
              <a:buNone/>
            </a:pPr>
            <a:r>
              <a:rPr lang="de-CH" sz="1600" dirty="0" smtClean="0"/>
              <a:t>Mehrkosten für jede Variante</a:t>
            </a:r>
            <a:r>
              <a:rPr lang="de-CH" sz="1600" dirty="0"/>
              <a:t>: CHF 163'554.88</a:t>
            </a:r>
          </a:p>
          <a:p>
            <a:pPr marL="0" indent="0">
              <a:buNone/>
            </a:pPr>
            <a:endParaRPr lang="de-CH" dirty="0" smtClean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25.05.2020</a:t>
            </a:r>
            <a:endParaRPr lang="de-DE" dirty="0" smtClean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Cyrano Golliez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41</a:t>
            </a:fld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Resultate (4):</a:t>
            </a:r>
            <a:endParaRPr lang="de-CH" dirty="0"/>
          </a:p>
        </p:txBody>
      </p:sp>
      <p:graphicFrame>
        <p:nvGraphicFramePr>
          <p:cNvPr id="10" name="Diagramm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90474041"/>
              </p:ext>
            </p:extLst>
          </p:nvPr>
        </p:nvGraphicFramePr>
        <p:xfrm>
          <a:off x="2102161" y="2147531"/>
          <a:ext cx="4939677" cy="336094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52856404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23850" y="2501900"/>
            <a:ext cx="8496300" cy="3806826"/>
          </a:xfrm>
        </p:spPr>
        <p:txBody>
          <a:bodyPr/>
          <a:lstStyle/>
          <a:p>
            <a:r>
              <a:rPr lang="de-CH" dirty="0" smtClean="0"/>
              <a:t>2019: 0.621%</a:t>
            </a:r>
          </a:p>
          <a:p>
            <a:pPr lvl="1"/>
            <a:r>
              <a:rPr lang="de-CH" sz="1600" dirty="0" smtClean="0"/>
              <a:t>(BFS &amp; ASTRA)</a:t>
            </a:r>
          </a:p>
          <a:p>
            <a:endParaRPr lang="de-CH" dirty="0" smtClean="0"/>
          </a:p>
          <a:p>
            <a:r>
              <a:rPr lang="de-CH" dirty="0" smtClean="0"/>
              <a:t>Prognose für 2050:</a:t>
            </a:r>
          </a:p>
          <a:p>
            <a:pPr lvl="1"/>
            <a:r>
              <a:rPr lang="de-CH" dirty="0" smtClean="0"/>
              <a:t>50% Marktanteil</a:t>
            </a:r>
          </a:p>
          <a:p>
            <a:endParaRPr lang="de-CH" dirty="0"/>
          </a:p>
          <a:p>
            <a:r>
              <a:rPr lang="de-CH" dirty="0" smtClean="0"/>
              <a:t>Lineares Wachstum</a:t>
            </a:r>
          </a:p>
          <a:p>
            <a:pPr marL="0" indent="0">
              <a:buNone/>
            </a:pPr>
            <a:endParaRPr lang="de-CH" dirty="0" smtClean="0"/>
          </a:p>
          <a:p>
            <a:pPr marL="0" indent="0">
              <a:buNone/>
            </a:pPr>
            <a:endParaRPr lang="de-CH" dirty="0" smtClean="0"/>
          </a:p>
          <a:p>
            <a:pPr marL="0" indent="0">
              <a:buNone/>
            </a:pPr>
            <a:endParaRPr lang="de-CH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25.05.2020</a:t>
            </a:r>
            <a:endParaRPr lang="de-DE" dirty="0" smtClean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Cyrano Golliez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42</a:t>
            </a:fld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>
          <a:xfrm>
            <a:off x="323850" y="635000"/>
            <a:ext cx="8496300" cy="1122364"/>
          </a:xfrm>
        </p:spPr>
        <p:txBody>
          <a:bodyPr/>
          <a:lstStyle/>
          <a:p>
            <a:r>
              <a:rPr lang="de-CH" dirty="0" smtClean="0"/>
              <a:t>Marktanteil E-Auto: Zustand 1</a:t>
            </a:r>
            <a:endParaRPr lang="de-CH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9141" y="2397731"/>
            <a:ext cx="4961009" cy="2946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33953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CH" dirty="0" smtClean="0"/>
              <a:t>		</a:t>
            </a:r>
          </a:p>
          <a:p>
            <a:pPr marL="0" indent="0">
              <a:buNone/>
            </a:pPr>
            <a:endParaRPr lang="de-CH" dirty="0"/>
          </a:p>
          <a:p>
            <a:pPr marL="0" indent="0">
              <a:buNone/>
            </a:pPr>
            <a:endParaRPr lang="de-CH" dirty="0" smtClean="0"/>
          </a:p>
          <a:p>
            <a:pPr marL="0" indent="0">
              <a:buNone/>
            </a:pPr>
            <a:endParaRPr lang="de-CH" dirty="0"/>
          </a:p>
          <a:p>
            <a:pPr marL="0" indent="0">
              <a:buNone/>
            </a:pPr>
            <a:endParaRPr lang="de-CH" dirty="0" smtClean="0"/>
          </a:p>
          <a:p>
            <a:pPr marL="0" indent="0">
              <a:buNone/>
            </a:pPr>
            <a:endParaRPr lang="de-CH" dirty="0"/>
          </a:p>
          <a:p>
            <a:pPr marL="0" indent="0">
              <a:buNone/>
            </a:pPr>
            <a:endParaRPr lang="de-CH" dirty="0" smtClean="0"/>
          </a:p>
          <a:p>
            <a:pPr marL="0" indent="0">
              <a:buNone/>
            </a:pPr>
            <a:endParaRPr lang="de-CH" dirty="0" smtClean="0"/>
          </a:p>
          <a:p>
            <a:pPr marL="0" indent="0">
              <a:buNone/>
            </a:pPr>
            <a:endParaRPr lang="de-CH" dirty="0"/>
          </a:p>
          <a:p>
            <a:pPr marL="0" indent="0">
              <a:buNone/>
            </a:pPr>
            <a:endParaRPr lang="de-CH" dirty="0" smtClean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25.05.2020</a:t>
            </a:r>
            <a:endParaRPr lang="de-DE" dirty="0" smtClean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Cyrano Golliez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43</a:t>
            </a:fld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Resultate (5):</a:t>
            </a:r>
            <a:endParaRPr lang="de-CH" dirty="0"/>
          </a:p>
        </p:txBody>
      </p:sp>
      <p:graphicFrame>
        <p:nvGraphicFramePr>
          <p:cNvPr id="12" name="Diagramm 1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69104673"/>
              </p:ext>
            </p:extLst>
          </p:nvPr>
        </p:nvGraphicFramePr>
        <p:xfrm>
          <a:off x="323850" y="2420379"/>
          <a:ext cx="4939677" cy="33622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8" name="Tabel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0675978"/>
              </p:ext>
            </p:extLst>
          </p:nvPr>
        </p:nvGraphicFramePr>
        <p:xfrm>
          <a:off x="5768392" y="2420379"/>
          <a:ext cx="2781300" cy="20650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93292"/>
                <a:gridCol w="1166043"/>
                <a:gridCol w="821965"/>
              </a:tblGrid>
              <a:tr h="190500">
                <a:tc gridSpan="3">
                  <a:txBody>
                    <a:bodyPr/>
                    <a:lstStyle/>
                    <a:p>
                      <a:pPr algn="ctr" fontAlgn="b"/>
                      <a:r>
                        <a:rPr lang="de-CH" sz="1100" u="none" strike="noStrike" dirty="0" smtClean="0">
                          <a:effectLst/>
                        </a:rPr>
                        <a:t>Erhöhung </a:t>
                      </a:r>
                      <a:r>
                        <a:rPr lang="de-CH" sz="1100" u="none" strike="noStrike" dirty="0">
                          <a:effectLst/>
                        </a:rPr>
                        <a:t>Unfallrisiko (Velo):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 hMerge="1">
                  <a:txBody>
                    <a:bodyPr/>
                    <a:lstStyle/>
                    <a:p>
                      <a:endParaRPr lang="de-C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CH"/>
                    </a:p>
                  </a:txBody>
                  <a:tcPr/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de-CH" sz="1100" u="none" strike="noStrike" dirty="0">
                          <a:effectLst/>
                        </a:rPr>
                        <a:t>Variante 1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1100" u="none" strike="noStrike" dirty="0">
                          <a:effectLst/>
                        </a:rPr>
                        <a:t>Variante 2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1100" u="none" strike="noStrike" dirty="0">
                          <a:effectLst/>
                        </a:rPr>
                        <a:t>Variante 3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de-CH" sz="1100" u="none" strike="noStrike" dirty="0">
                          <a:effectLst/>
                        </a:rPr>
                        <a:t>0%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50%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1100" u="none" strike="noStrike" dirty="0">
                          <a:effectLst/>
                        </a:rPr>
                        <a:t>0%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de-CH" sz="1100" u="none" strike="noStrike" dirty="0">
                          <a:effectLst/>
                        </a:rPr>
                        <a:t>1.03E-08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1100" u="none" strike="noStrike" dirty="0">
                          <a:effectLst/>
                        </a:rPr>
                        <a:t>1.55E-08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1100" u="none" strike="noStrike" dirty="0">
                          <a:effectLst/>
                        </a:rPr>
                        <a:t>1.03E-08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de-CH" sz="1100" u="none" strike="noStrike" dirty="0">
                          <a:effectLst/>
                        </a:rPr>
                        <a:t>3.48E-07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1100" u="none" strike="noStrike" dirty="0">
                          <a:effectLst/>
                        </a:rPr>
                        <a:t>5.23E-07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1100" u="none" strike="noStrike" dirty="0">
                          <a:effectLst/>
                        </a:rPr>
                        <a:t>3.48E-07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de-CH" sz="1100" u="none" strike="noStrike" dirty="0">
                          <a:effectLst/>
                        </a:rPr>
                        <a:t>1.12E-06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1100" u="none" strike="noStrike" dirty="0">
                          <a:effectLst/>
                        </a:rPr>
                        <a:t>1.68E-06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1100" u="none" strike="noStrike" dirty="0">
                          <a:effectLst/>
                        </a:rPr>
                        <a:t>1.12E-06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</a:tr>
              <a:tr h="190500">
                <a:tc gridSpan="3">
                  <a:txBody>
                    <a:bodyPr/>
                    <a:lstStyle/>
                    <a:p>
                      <a:pPr algn="ctr" fontAlgn="b"/>
                      <a:r>
                        <a:rPr lang="de-CH" sz="1100" u="none" strike="noStrike" dirty="0">
                          <a:effectLst/>
                        </a:rPr>
                        <a:t>Reduktion Unfallrisiko (MIV):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 hMerge="1">
                  <a:txBody>
                    <a:bodyPr/>
                    <a:lstStyle/>
                    <a:p>
                      <a:endParaRPr lang="de-C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CH"/>
                    </a:p>
                  </a:txBody>
                  <a:tcPr/>
                </a:tc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de-CH" sz="1100" u="none" strike="noStrike" dirty="0">
                          <a:effectLst/>
                        </a:rPr>
                        <a:t>-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1100" u="none" strike="noStrike" dirty="0">
                          <a:effectLst/>
                        </a:rPr>
                        <a:t>-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1100" u="none" strike="noStrike" dirty="0">
                          <a:effectLst/>
                        </a:rPr>
                        <a:t>5.85E-10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de-CH" sz="1100" u="none" strike="noStrike" dirty="0">
                          <a:effectLst/>
                        </a:rPr>
                        <a:t>-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1100" u="none" strike="noStrike" dirty="0">
                          <a:effectLst/>
                        </a:rPr>
                        <a:t>-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1100" u="none" strike="noStrike" dirty="0">
                          <a:effectLst/>
                        </a:rPr>
                        <a:t>9.58E-09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de-CH" sz="1100" u="none" strike="noStrike" dirty="0">
                          <a:effectLst/>
                        </a:rPr>
                        <a:t>-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1100" u="none" strike="noStrike" dirty="0">
                          <a:effectLst/>
                        </a:rPr>
                        <a:t>-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1100" u="none" strike="noStrike" dirty="0">
                          <a:effectLst/>
                        </a:rPr>
                        <a:t>6.11E-08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de-CH" sz="1100" u="none" strike="noStrike" dirty="0">
                          <a:effectLst/>
                        </a:rPr>
                        <a:t>0%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1100" u="none" strike="noStrike" dirty="0">
                          <a:effectLst/>
                        </a:rPr>
                        <a:t>0%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1100" u="none" strike="noStrike" dirty="0">
                          <a:effectLst/>
                        </a:rPr>
                        <a:t>50%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7359291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de-CH" dirty="0" smtClean="0"/>
          </a:p>
          <a:p>
            <a:pPr marL="0" indent="0">
              <a:buNone/>
            </a:pPr>
            <a:endParaRPr lang="de-CH" dirty="0"/>
          </a:p>
          <a:p>
            <a:pPr marL="0" indent="0">
              <a:buNone/>
            </a:pPr>
            <a:endParaRPr lang="de-CH" dirty="0" smtClean="0"/>
          </a:p>
          <a:p>
            <a:pPr marL="0" indent="0">
              <a:buNone/>
            </a:pPr>
            <a:endParaRPr lang="de-CH" dirty="0"/>
          </a:p>
          <a:p>
            <a:pPr marL="0" indent="0">
              <a:buNone/>
            </a:pPr>
            <a:endParaRPr lang="de-CH" dirty="0" smtClean="0"/>
          </a:p>
          <a:p>
            <a:pPr marL="0" indent="0">
              <a:buNone/>
            </a:pPr>
            <a:endParaRPr lang="de-CH" dirty="0"/>
          </a:p>
          <a:p>
            <a:pPr marL="0" indent="0">
              <a:buNone/>
            </a:pPr>
            <a:endParaRPr lang="de-CH" dirty="0" smtClean="0"/>
          </a:p>
          <a:p>
            <a:pPr marL="0" indent="0">
              <a:buNone/>
            </a:pPr>
            <a:endParaRPr lang="de-CH" dirty="0"/>
          </a:p>
          <a:p>
            <a:pPr marL="0" indent="0">
              <a:buNone/>
            </a:pPr>
            <a:endParaRPr lang="de-CH" dirty="0" smtClean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25.05.2020</a:t>
            </a:r>
            <a:endParaRPr lang="de-DE" dirty="0" smtClean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Cyrano Golliez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44</a:t>
            </a:fld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Resultate (6):</a:t>
            </a:r>
            <a:endParaRPr lang="de-CH" dirty="0"/>
          </a:p>
        </p:txBody>
      </p:sp>
      <p:graphicFrame>
        <p:nvGraphicFramePr>
          <p:cNvPr id="8" name="Diagramm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44875234"/>
              </p:ext>
            </p:extLst>
          </p:nvPr>
        </p:nvGraphicFramePr>
        <p:xfrm>
          <a:off x="2011432" y="1815395"/>
          <a:ext cx="4945380" cy="32842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7" name="Tabel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8389058"/>
              </p:ext>
            </p:extLst>
          </p:nvPr>
        </p:nvGraphicFramePr>
        <p:xfrm>
          <a:off x="2011432" y="5099615"/>
          <a:ext cx="4945380" cy="7924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95201"/>
                <a:gridCol w="1316726"/>
                <a:gridCol w="1240173"/>
                <a:gridCol w="1393280"/>
              </a:tblGrid>
              <a:tr h="198120">
                <a:tc>
                  <a:txBody>
                    <a:bodyPr/>
                    <a:lstStyle/>
                    <a:p>
                      <a:pPr algn="l" fontAlgn="b"/>
                      <a:endParaRPr lang="de-CH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1200" u="none" strike="noStrike" dirty="0">
                          <a:effectLst/>
                        </a:rPr>
                        <a:t>Zustand 0</a:t>
                      </a:r>
                      <a:endParaRPr lang="de-CH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200" u="none" strike="noStrike" dirty="0">
                          <a:effectLst/>
                        </a:rPr>
                        <a:t>Zustand 2</a:t>
                      </a:r>
                      <a:endParaRPr lang="de-CH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de-CH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</a:tr>
              <a:tr h="198120">
                <a:tc>
                  <a:txBody>
                    <a:bodyPr/>
                    <a:lstStyle/>
                    <a:p>
                      <a:pPr algn="l" fontAlgn="b"/>
                      <a:r>
                        <a:rPr lang="de-CH" sz="1200" u="none" strike="noStrike" dirty="0">
                          <a:effectLst/>
                        </a:rPr>
                        <a:t>Variante 1</a:t>
                      </a:r>
                      <a:endParaRPr lang="de-CH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1200" u="none" strike="noStrike" dirty="0">
                          <a:effectLst/>
                        </a:rPr>
                        <a:t>CHF 451'468.88</a:t>
                      </a:r>
                      <a:endParaRPr lang="de-CH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200" u="none" strike="noStrike" dirty="0">
                          <a:effectLst/>
                        </a:rPr>
                        <a:t>CHF 451'468.88</a:t>
                      </a:r>
                      <a:endParaRPr lang="de-CH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200" u="none" strike="noStrike" dirty="0">
                          <a:effectLst/>
                        </a:rPr>
                        <a:t>0.00%</a:t>
                      </a:r>
                      <a:endParaRPr lang="de-CH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</a:tr>
              <a:tr h="198120">
                <a:tc>
                  <a:txBody>
                    <a:bodyPr/>
                    <a:lstStyle/>
                    <a:p>
                      <a:pPr algn="l" fontAlgn="b"/>
                      <a:r>
                        <a:rPr lang="de-CH" sz="1200" u="none" strike="noStrike" dirty="0">
                          <a:effectLst/>
                        </a:rPr>
                        <a:t>Variante 2</a:t>
                      </a:r>
                      <a:endParaRPr lang="de-CH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1200" u="none" strike="noStrike" dirty="0">
                          <a:effectLst/>
                        </a:rPr>
                        <a:t>CHF 451'468.88</a:t>
                      </a:r>
                      <a:endParaRPr lang="de-CH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200" u="none" strike="noStrike" dirty="0">
                          <a:effectLst/>
                        </a:rPr>
                        <a:t>CHF 547'383.51</a:t>
                      </a:r>
                      <a:endParaRPr lang="de-CH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200" u="none" strike="noStrike" dirty="0">
                          <a:effectLst/>
                        </a:rPr>
                        <a:t>21.25%</a:t>
                      </a:r>
                      <a:endParaRPr lang="de-CH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</a:tr>
              <a:tr h="198120">
                <a:tc>
                  <a:txBody>
                    <a:bodyPr/>
                    <a:lstStyle/>
                    <a:p>
                      <a:pPr algn="l" fontAlgn="b"/>
                      <a:r>
                        <a:rPr lang="de-CH" sz="1200" u="none" strike="noStrike" dirty="0">
                          <a:effectLst/>
                        </a:rPr>
                        <a:t>Variante 3</a:t>
                      </a:r>
                      <a:endParaRPr lang="de-CH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1200" u="none" strike="noStrike" dirty="0">
                          <a:effectLst/>
                        </a:rPr>
                        <a:t>CHF 451'468.88</a:t>
                      </a:r>
                      <a:endParaRPr lang="de-CH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200" u="none" strike="noStrike" dirty="0">
                          <a:effectLst/>
                        </a:rPr>
                        <a:t>CHF 321'649.07</a:t>
                      </a:r>
                      <a:endParaRPr lang="de-CH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200" u="none" strike="noStrike" dirty="0">
                          <a:effectLst/>
                        </a:rPr>
                        <a:t>-28.75%</a:t>
                      </a:r>
                      <a:endParaRPr lang="de-CH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0812359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de-CH" dirty="0" smtClean="0"/>
          </a:p>
          <a:p>
            <a:pPr marL="0" indent="0">
              <a:buNone/>
            </a:pPr>
            <a:endParaRPr lang="de-CH" dirty="0"/>
          </a:p>
          <a:p>
            <a:pPr marL="0" indent="0">
              <a:buNone/>
            </a:pPr>
            <a:endParaRPr lang="de-CH" dirty="0" smtClean="0"/>
          </a:p>
          <a:p>
            <a:pPr marL="0" indent="0">
              <a:buNone/>
            </a:pPr>
            <a:endParaRPr lang="de-CH" dirty="0"/>
          </a:p>
          <a:p>
            <a:pPr marL="0" indent="0">
              <a:buNone/>
            </a:pPr>
            <a:endParaRPr lang="de-CH" dirty="0" smtClean="0"/>
          </a:p>
          <a:p>
            <a:pPr marL="0" indent="0">
              <a:buNone/>
            </a:pPr>
            <a:endParaRPr lang="de-CH" dirty="0"/>
          </a:p>
          <a:p>
            <a:pPr marL="0" indent="0">
              <a:buNone/>
            </a:pPr>
            <a:endParaRPr lang="de-CH" dirty="0" smtClean="0"/>
          </a:p>
          <a:p>
            <a:pPr marL="0" indent="0">
              <a:buNone/>
            </a:pPr>
            <a:endParaRPr lang="de-CH" dirty="0"/>
          </a:p>
          <a:p>
            <a:pPr marL="0" indent="0">
              <a:buNone/>
            </a:pPr>
            <a:endParaRPr lang="de-CH" dirty="0" smtClean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25.05.2020</a:t>
            </a:r>
            <a:endParaRPr lang="de-DE" dirty="0" smtClean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Cyrano Golliez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45</a:t>
            </a:fld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Resultate (7):</a:t>
            </a:r>
            <a:endParaRPr lang="de-CH" dirty="0"/>
          </a:p>
        </p:txBody>
      </p:sp>
      <p:graphicFrame>
        <p:nvGraphicFramePr>
          <p:cNvPr id="9" name="Diagramm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20556053"/>
              </p:ext>
            </p:extLst>
          </p:nvPr>
        </p:nvGraphicFramePr>
        <p:xfrm>
          <a:off x="2102161" y="2024064"/>
          <a:ext cx="4939677" cy="336094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99672794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23849" y="1701800"/>
            <a:ext cx="8302501" cy="44069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de-CH" sz="2200" dirty="0" smtClean="0"/>
              <a:t>Szenario SU1: </a:t>
            </a:r>
          </a:p>
          <a:p>
            <a:pPr>
              <a:lnSpc>
                <a:spcPct val="150000"/>
              </a:lnSpc>
            </a:pPr>
            <a:endParaRPr lang="de-CH" dirty="0" smtClean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25.05.2020</a:t>
            </a:r>
            <a:endParaRPr lang="de-DE" dirty="0" smtClean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Cyrano Golliez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46</a:t>
            </a:fld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>
          <a:xfrm>
            <a:off x="323850" y="635000"/>
            <a:ext cx="8496300" cy="866774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de-CH" dirty="0" smtClean="0"/>
              <a:t>Szenarien – Zustand 3</a:t>
            </a:r>
            <a:endParaRPr lang="de-CH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981" y="1701800"/>
            <a:ext cx="8276037" cy="4176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65091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de-CH" dirty="0" smtClean="0"/>
          </a:p>
          <a:p>
            <a:pPr marL="0" indent="0">
              <a:buNone/>
            </a:pPr>
            <a:endParaRPr lang="de-CH" dirty="0"/>
          </a:p>
          <a:p>
            <a:pPr marL="0" indent="0">
              <a:buNone/>
            </a:pPr>
            <a:endParaRPr lang="de-CH" dirty="0" smtClean="0"/>
          </a:p>
          <a:p>
            <a:pPr marL="0" indent="0">
              <a:buNone/>
            </a:pPr>
            <a:endParaRPr lang="de-CH" dirty="0"/>
          </a:p>
          <a:p>
            <a:pPr marL="0" indent="0">
              <a:buNone/>
            </a:pPr>
            <a:endParaRPr lang="de-CH" dirty="0" smtClean="0"/>
          </a:p>
          <a:p>
            <a:pPr marL="0" indent="0">
              <a:buNone/>
            </a:pPr>
            <a:endParaRPr lang="de-CH" dirty="0"/>
          </a:p>
          <a:p>
            <a:pPr marL="0" indent="0">
              <a:buNone/>
            </a:pPr>
            <a:endParaRPr lang="de-CH" dirty="0" smtClean="0"/>
          </a:p>
          <a:p>
            <a:pPr marL="0" indent="0">
              <a:buNone/>
            </a:pPr>
            <a:endParaRPr lang="de-CH" dirty="0"/>
          </a:p>
          <a:p>
            <a:pPr marL="0" indent="0">
              <a:buNone/>
            </a:pPr>
            <a:endParaRPr lang="de-CH" dirty="0" smtClean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25.05.2020</a:t>
            </a:r>
            <a:endParaRPr lang="de-DE" dirty="0" smtClean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Cyrano Golliez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47</a:t>
            </a:fld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Resultate (8):</a:t>
            </a:r>
            <a:endParaRPr lang="de-CH" dirty="0"/>
          </a:p>
        </p:txBody>
      </p:sp>
      <p:graphicFrame>
        <p:nvGraphicFramePr>
          <p:cNvPr id="8" name="Diagramm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64787137"/>
              </p:ext>
            </p:extLst>
          </p:nvPr>
        </p:nvGraphicFramePr>
        <p:xfrm>
          <a:off x="323850" y="2176891"/>
          <a:ext cx="8496300" cy="250421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75123966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de-CH" dirty="0" smtClean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25.05.2020</a:t>
            </a:r>
            <a:endParaRPr lang="de-DE" dirty="0" smtClean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Cyrano Golliez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48</a:t>
            </a:fld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Resultate (9):</a:t>
            </a:r>
            <a:endParaRPr lang="de-CH" dirty="0"/>
          </a:p>
        </p:txBody>
      </p:sp>
      <p:graphicFrame>
        <p:nvGraphicFramePr>
          <p:cNvPr id="9" name="Diagramm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90313056"/>
              </p:ext>
            </p:extLst>
          </p:nvPr>
        </p:nvGraphicFramePr>
        <p:xfrm>
          <a:off x="2102161" y="2440945"/>
          <a:ext cx="4939677" cy="33762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29270615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de-CH" dirty="0" smtClean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25.05.2020</a:t>
            </a:r>
            <a:endParaRPr lang="de-DE" dirty="0" smtClean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Cyrano Golliez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49</a:t>
            </a:fld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Resultate (10):</a:t>
            </a:r>
            <a:endParaRPr lang="de-CH" dirty="0"/>
          </a:p>
        </p:txBody>
      </p:sp>
      <p:graphicFrame>
        <p:nvGraphicFramePr>
          <p:cNvPr id="8" name="Diagramm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41189735"/>
              </p:ext>
            </p:extLst>
          </p:nvPr>
        </p:nvGraphicFramePr>
        <p:xfrm>
          <a:off x="2102161" y="2438309"/>
          <a:ext cx="4939677" cy="33815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7775227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17300" y="5011021"/>
            <a:ext cx="8509397" cy="1013969"/>
          </a:xfrm>
        </p:spPr>
        <p:txBody>
          <a:bodyPr/>
          <a:lstStyle/>
          <a:p>
            <a:r>
              <a:rPr lang="de-CH" dirty="0" smtClean="0"/>
              <a:t>Gesamtverkehrsmodell Uster</a:t>
            </a:r>
            <a:endParaRPr lang="de-CH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25.05.2020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Cyrano Golliez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5</a:t>
            </a:fld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7023100" y="4700527"/>
            <a:ext cx="179705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800" dirty="0" smtClean="0"/>
              <a:t>Quelle: GIS-Browser, 09.05.2020</a:t>
            </a: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301" y="598714"/>
            <a:ext cx="8509397" cy="41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93688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Inhaltsplatzhalt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87928488"/>
              </p:ext>
            </p:extLst>
          </p:nvPr>
        </p:nvGraphicFramePr>
        <p:xfrm>
          <a:off x="2099310" y="5308284"/>
          <a:ext cx="4945380" cy="7924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68832"/>
                <a:gridCol w="1474938"/>
                <a:gridCol w="1474938"/>
                <a:gridCol w="1026672"/>
              </a:tblGrid>
              <a:tr h="198120">
                <a:tc>
                  <a:txBody>
                    <a:bodyPr/>
                    <a:lstStyle/>
                    <a:p>
                      <a:pPr algn="l" fontAlgn="b"/>
                      <a:endParaRPr lang="de-CH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1200" u="none" strike="noStrike" dirty="0">
                          <a:effectLst/>
                        </a:rPr>
                        <a:t>Zustand 0</a:t>
                      </a:r>
                      <a:endParaRPr lang="de-CH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200" u="none" strike="noStrike" dirty="0">
                          <a:effectLst/>
                        </a:rPr>
                        <a:t>Zustand 4</a:t>
                      </a:r>
                      <a:endParaRPr lang="de-CH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de-CH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</a:tr>
              <a:tr h="198120">
                <a:tc>
                  <a:txBody>
                    <a:bodyPr/>
                    <a:lstStyle/>
                    <a:p>
                      <a:pPr algn="l" fontAlgn="b"/>
                      <a:r>
                        <a:rPr lang="de-CH" sz="1200" u="none" strike="noStrike" dirty="0">
                          <a:effectLst/>
                        </a:rPr>
                        <a:t>Variante 1</a:t>
                      </a:r>
                      <a:endParaRPr lang="de-CH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1200" u="none" strike="noStrike" dirty="0">
                          <a:effectLst/>
                        </a:rPr>
                        <a:t>CHF 705'874'810.13</a:t>
                      </a:r>
                      <a:endParaRPr lang="de-CH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200" u="none" strike="noStrike" dirty="0">
                          <a:effectLst/>
                        </a:rPr>
                        <a:t>CHF 705'874'810.13</a:t>
                      </a:r>
                      <a:endParaRPr lang="de-CH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200" u="none" strike="noStrike" dirty="0">
                          <a:effectLst/>
                        </a:rPr>
                        <a:t>0.00%</a:t>
                      </a:r>
                      <a:endParaRPr lang="de-CH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</a:tr>
              <a:tr h="198120">
                <a:tc>
                  <a:txBody>
                    <a:bodyPr/>
                    <a:lstStyle/>
                    <a:p>
                      <a:pPr algn="l" fontAlgn="b"/>
                      <a:r>
                        <a:rPr lang="de-CH" sz="1200" u="none" strike="noStrike" dirty="0">
                          <a:effectLst/>
                        </a:rPr>
                        <a:t>Variante 2</a:t>
                      </a:r>
                      <a:endParaRPr lang="de-CH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1200" u="none" strike="noStrike" dirty="0">
                          <a:effectLst/>
                        </a:rPr>
                        <a:t>CHF 666'890'370.40</a:t>
                      </a:r>
                      <a:endParaRPr lang="de-CH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200" u="none" strike="noStrike" dirty="0">
                          <a:effectLst/>
                        </a:rPr>
                        <a:t>CHF 666'890'370.40</a:t>
                      </a:r>
                      <a:endParaRPr lang="de-CH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200" u="none" strike="noStrike" dirty="0">
                          <a:effectLst/>
                        </a:rPr>
                        <a:t>0.00%</a:t>
                      </a:r>
                      <a:endParaRPr lang="de-CH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</a:tr>
              <a:tr h="198120">
                <a:tc>
                  <a:txBody>
                    <a:bodyPr/>
                    <a:lstStyle/>
                    <a:p>
                      <a:pPr algn="l" fontAlgn="b"/>
                      <a:r>
                        <a:rPr lang="de-CH" sz="1200" u="none" strike="noStrike" dirty="0">
                          <a:effectLst/>
                        </a:rPr>
                        <a:t>Variante 3</a:t>
                      </a:r>
                      <a:endParaRPr lang="de-CH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1200" u="none" strike="noStrike" dirty="0">
                          <a:effectLst/>
                        </a:rPr>
                        <a:t>CHF 924'103'803.20</a:t>
                      </a:r>
                      <a:endParaRPr lang="de-CH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200" u="none" strike="noStrike" dirty="0">
                          <a:effectLst/>
                        </a:rPr>
                        <a:t>CHF 666'409'525.23</a:t>
                      </a:r>
                      <a:endParaRPr lang="de-CH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200" u="none" strike="noStrike" dirty="0">
                          <a:effectLst/>
                        </a:rPr>
                        <a:t>-27.89%</a:t>
                      </a:r>
                      <a:endParaRPr lang="de-CH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</a:tr>
            </a:tbl>
          </a:graphicData>
        </a:graphic>
      </p:graphicFrame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25.05.2020</a:t>
            </a:r>
            <a:endParaRPr lang="de-DE" dirty="0" smtClean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Cyrano Golliez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50</a:t>
            </a:fld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Resultate (11):</a:t>
            </a:r>
            <a:endParaRPr lang="de-CH" dirty="0"/>
          </a:p>
        </p:txBody>
      </p:sp>
      <p:graphicFrame>
        <p:nvGraphicFramePr>
          <p:cNvPr id="9" name="Diagramm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41126179"/>
              </p:ext>
            </p:extLst>
          </p:nvPr>
        </p:nvGraphicFramePr>
        <p:xfrm>
          <a:off x="2099310" y="2024064"/>
          <a:ext cx="4945380" cy="32842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96664356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25.05.2020</a:t>
            </a:r>
            <a:endParaRPr lang="de-DE" dirty="0" smtClean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Cyrano Golliez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51</a:t>
            </a:fld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Resultate (12):</a:t>
            </a:r>
            <a:endParaRPr lang="de-CH" dirty="0"/>
          </a:p>
        </p:txBody>
      </p:sp>
      <p:graphicFrame>
        <p:nvGraphicFramePr>
          <p:cNvPr id="8" name="Diagramm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25222250"/>
              </p:ext>
            </p:extLst>
          </p:nvPr>
        </p:nvGraphicFramePr>
        <p:xfrm>
          <a:off x="2099310" y="2284384"/>
          <a:ext cx="4945380" cy="32842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Inhaltsplatzhalter 8"/>
          <p:cNvSpPr>
            <a:spLocks noGrp="1"/>
          </p:cNvSpPr>
          <p:nvPr>
            <p:ph idx="1"/>
          </p:nvPr>
        </p:nvSpPr>
        <p:spPr>
          <a:xfrm>
            <a:off x="323850" y="1931392"/>
            <a:ext cx="8496300" cy="4210046"/>
          </a:xfrm>
        </p:spPr>
        <p:txBody>
          <a:bodyPr/>
          <a:lstStyle/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01414812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25.05.2020</a:t>
            </a:r>
            <a:endParaRPr lang="de-DE" dirty="0" smtClean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Cyrano Golliez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52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0145814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17300" y="5011021"/>
            <a:ext cx="8509397" cy="1013969"/>
          </a:xfrm>
        </p:spPr>
        <p:txBody>
          <a:bodyPr/>
          <a:lstStyle/>
          <a:p>
            <a:r>
              <a:rPr lang="de-CH" dirty="0" smtClean="0"/>
              <a:t>Verkehrsprojekte </a:t>
            </a:r>
            <a:endParaRPr lang="de-CH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25.05.2020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Cyrano Golliez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6</a:t>
            </a:fld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7023100" y="4700527"/>
            <a:ext cx="179705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800" dirty="0" smtClean="0"/>
              <a:t>Quelle: STEK</a:t>
            </a: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3669" y="664010"/>
            <a:ext cx="4776657" cy="4347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49804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96751" y="5089456"/>
            <a:ext cx="8496300" cy="1013969"/>
          </a:xfrm>
        </p:spPr>
        <p:txBody>
          <a:bodyPr/>
          <a:lstStyle/>
          <a:p>
            <a:r>
              <a:rPr lang="de-CH" dirty="0" smtClean="0"/>
              <a:t>Velonetz</a:t>
            </a:r>
            <a:endParaRPr lang="de-CH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25.05.2020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Cyrano Golliez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7</a:t>
            </a:fld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7023100" y="4700527"/>
            <a:ext cx="179705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800" dirty="0" smtClean="0"/>
              <a:t>Quelle: GIS-Browser, 09.05.2020</a:t>
            </a: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750" y="617918"/>
            <a:ext cx="8423399" cy="3930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10442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5258734"/>
            <a:ext cx="8496300" cy="1013969"/>
          </a:xfrm>
        </p:spPr>
        <p:txBody>
          <a:bodyPr/>
          <a:lstStyle/>
          <a:p>
            <a:r>
              <a:rPr lang="de-CH" dirty="0" smtClean="0"/>
              <a:t>Schwachstellen im Verkehrsnetz</a:t>
            </a:r>
            <a:endParaRPr lang="de-CH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25.05.2020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Cyrano Golliez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8</a:t>
            </a:fld>
            <a:endParaRPr lang="de-DE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1800" y="619128"/>
            <a:ext cx="6228762" cy="4639605"/>
          </a:xfrm>
          <a:prstGeom prst="rect">
            <a:avLst/>
          </a:prstGeom>
        </p:spPr>
      </p:pic>
      <p:sp>
        <p:nvSpPr>
          <p:cNvPr id="8" name="Ellipse 7"/>
          <p:cNvSpPr/>
          <p:nvPr/>
        </p:nvSpPr>
        <p:spPr>
          <a:xfrm rot="2086919">
            <a:off x="5333082" y="4175720"/>
            <a:ext cx="653773" cy="385785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/>
          </a:p>
        </p:txBody>
      </p:sp>
      <p:sp>
        <p:nvSpPr>
          <p:cNvPr id="10" name="Ellipse 9"/>
          <p:cNvSpPr/>
          <p:nvPr/>
        </p:nvSpPr>
        <p:spPr>
          <a:xfrm rot="7457666">
            <a:off x="5903314" y="3127228"/>
            <a:ext cx="703124" cy="447666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/>
          </a:p>
        </p:txBody>
      </p:sp>
      <p:sp>
        <p:nvSpPr>
          <p:cNvPr id="11" name="Ellipse 10"/>
          <p:cNvSpPr/>
          <p:nvPr/>
        </p:nvSpPr>
        <p:spPr>
          <a:xfrm rot="4649632">
            <a:off x="3106953" y="751112"/>
            <a:ext cx="653773" cy="385785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/>
          </a:p>
        </p:txBody>
      </p:sp>
      <p:sp>
        <p:nvSpPr>
          <p:cNvPr id="12" name="Ellipse 11"/>
          <p:cNvSpPr/>
          <p:nvPr/>
        </p:nvSpPr>
        <p:spPr>
          <a:xfrm rot="7080266">
            <a:off x="3089012" y="2746037"/>
            <a:ext cx="866378" cy="385785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/>
          </a:p>
        </p:txBody>
      </p:sp>
      <p:sp>
        <p:nvSpPr>
          <p:cNvPr id="15" name="Textfeld 14"/>
          <p:cNvSpPr txBox="1"/>
          <p:nvPr/>
        </p:nvSpPr>
        <p:spPr>
          <a:xfrm>
            <a:off x="7710686" y="4882792"/>
            <a:ext cx="1295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800" dirty="0" smtClean="0"/>
              <a:t>Quelle: GIS-Browser, 09.05.2020</a:t>
            </a:r>
          </a:p>
        </p:txBody>
      </p:sp>
      <p:cxnSp>
        <p:nvCxnSpPr>
          <p:cNvPr id="22" name="Gerader Verbinder 21"/>
          <p:cNvCxnSpPr/>
          <p:nvPr/>
        </p:nvCxnSpPr>
        <p:spPr>
          <a:xfrm flipH="1">
            <a:off x="7144872" y="1613648"/>
            <a:ext cx="363069" cy="578223"/>
          </a:xfrm>
          <a:prstGeom prst="line">
            <a:avLst/>
          </a:prstGeom>
          <a:ln w="19050">
            <a:solidFill>
              <a:srgbClr val="59F50B">
                <a:alpha val="43922"/>
              </a:srgbClr>
            </a:solidFill>
            <a:headEnd type="none" w="med" len="med"/>
            <a:tailEnd type="triangle" w="med" len="med"/>
          </a:ln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/>
          <p:cNvCxnSpPr/>
          <p:nvPr/>
        </p:nvCxnSpPr>
        <p:spPr>
          <a:xfrm flipH="1" flipV="1">
            <a:off x="5162919" y="1131329"/>
            <a:ext cx="1402978" cy="1150190"/>
          </a:xfrm>
          <a:prstGeom prst="line">
            <a:avLst/>
          </a:prstGeom>
          <a:ln w="19050">
            <a:solidFill>
              <a:srgbClr val="59F50B">
                <a:alpha val="43922"/>
              </a:srgbClr>
            </a:solidFill>
            <a:headEnd type="none" w="med" len="med"/>
            <a:tailEnd type="triangle" w="med" len="med"/>
          </a:ln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/>
          <p:cNvCxnSpPr/>
          <p:nvPr/>
        </p:nvCxnSpPr>
        <p:spPr>
          <a:xfrm flipH="1">
            <a:off x="4376738" y="1013012"/>
            <a:ext cx="356627" cy="430307"/>
          </a:xfrm>
          <a:prstGeom prst="line">
            <a:avLst/>
          </a:prstGeom>
          <a:ln w="19050">
            <a:solidFill>
              <a:srgbClr val="59F50B">
                <a:alpha val="43922"/>
              </a:srgbClr>
            </a:solidFill>
            <a:headEnd type="none" w="med" len="med"/>
            <a:tailEnd type="triangle" w="med" len="med"/>
          </a:ln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283739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23850" y="2024064"/>
            <a:ext cx="8496300" cy="452436"/>
          </a:xfrm>
        </p:spPr>
        <p:txBody>
          <a:bodyPr/>
          <a:lstStyle/>
          <a:p>
            <a:pPr marL="0" indent="0">
              <a:buNone/>
            </a:pPr>
            <a:r>
              <a:rPr lang="de-CH" dirty="0" smtClean="0"/>
              <a:t>Bahnübergang Brunnenstrasse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25.05.2020</a:t>
            </a:r>
            <a:endParaRPr lang="de-DE" dirty="0" smtClean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Cyrano Golliez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9</a:t>
            </a:fld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Fokus</a:t>
            </a:r>
            <a:endParaRPr lang="de-CH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" y="2654919"/>
            <a:ext cx="5896879" cy="2948440"/>
          </a:xfrm>
          <a:prstGeom prst="rect">
            <a:avLst/>
          </a:prstGeom>
        </p:spPr>
      </p:pic>
      <p:sp>
        <p:nvSpPr>
          <p:cNvPr id="8" name="Textfeld 7"/>
          <p:cNvSpPr txBox="1"/>
          <p:nvPr/>
        </p:nvSpPr>
        <p:spPr>
          <a:xfrm>
            <a:off x="323850" y="5754018"/>
            <a:ext cx="170567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800" dirty="0" smtClean="0"/>
              <a:t>Quelle: GIS-Browser, 09.05.2020</a:t>
            </a:r>
          </a:p>
        </p:txBody>
      </p:sp>
      <p:sp>
        <p:nvSpPr>
          <p:cNvPr id="9" name="Inhaltsplatzhalter 1"/>
          <p:cNvSpPr txBox="1">
            <a:spLocks/>
          </p:cNvSpPr>
          <p:nvPr/>
        </p:nvSpPr>
        <p:spPr>
          <a:xfrm>
            <a:off x="6176306" y="1597538"/>
            <a:ext cx="2897272" cy="4864611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bg2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bg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bg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bg2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063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bg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CH" sz="2200" dirty="0" smtClean="0"/>
              <a:t>Hauptknoten Velonetz</a:t>
            </a:r>
          </a:p>
          <a:p>
            <a:r>
              <a:rPr lang="de-CH" sz="2200" dirty="0" smtClean="0"/>
              <a:t>Wichtige Nord-Süd Verbindung</a:t>
            </a:r>
          </a:p>
          <a:p>
            <a:pPr lvl="1"/>
            <a:r>
              <a:rPr lang="de-CH" sz="1800" dirty="0" smtClean="0"/>
              <a:t>Spital Uster</a:t>
            </a:r>
          </a:p>
          <a:p>
            <a:pPr lvl="1"/>
            <a:r>
              <a:rPr lang="de-CH" sz="1800" dirty="0" smtClean="0"/>
              <a:t>Sportanlage Buchholz</a:t>
            </a:r>
          </a:p>
          <a:p>
            <a:pPr lvl="1"/>
            <a:r>
              <a:rPr lang="de-CH" sz="1800" dirty="0" smtClean="0"/>
              <a:t>Quartiere nördlich des Bhf.</a:t>
            </a:r>
            <a:endParaRPr lang="de-CH" sz="1600" dirty="0" smtClean="0"/>
          </a:p>
          <a:p>
            <a:r>
              <a:rPr lang="de-CH" sz="2200" dirty="0" smtClean="0"/>
              <a:t>Lange Wartezeiten</a:t>
            </a:r>
          </a:p>
          <a:p>
            <a:pPr lvl="1"/>
            <a:r>
              <a:rPr lang="de-CH" sz="1800" dirty="0" smtClean="0"/>
              <a:t>Bahnschranke ≈ 40’/h geschlossen</a:t>
            </a:r>
          </a:p>
          <a:p>
            <a:endParaRPr lang="de-CH" sz="2200" dirty="0" smtClean="0"/>
          </a:p>
          <a:p>
            <a:pPr marL="0" indent="0">
              <a:buFont typeface="Wingdings" pitchFamily="2" charset="2"/>
              <a:buNone/>
            </a:pPr>
            <a:endParaRPr lang="de-CH" sz="2000" dirty="0" smtClean="0"/>
          </a:p>
          <a:p>
            <a:endParaRPr lang="de-CH" sz="2000" dirty="0" smtClean="0"/>
          </a:p>
          <a:p>
            <a:endParaRPr lang="de-CH" sz="2000" dirty="0" smtClean="0"/>
          </a:p>
        </p:txBody>
      </p:sp>
    </p:spTree>
    <p:extLst>
      <p:ext uri="{BB962C8B-B14F-4D97-AF65-F5344CB8AC3E}">
        <p14:creationId xmlns:p14="http://schemas.microsoft.com/office/powerpoint/2010/main" val="354783061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8" grpId="0"/>
      <p:bldP spid="9" grpId="0"/>
    </p:bldLst>
  </p:timing>
</p:sld>
</file>

<file path=ppt/theme/theme1.xml><?xml version="1.0" encoding="utf-8"?>
<a:theme xmlns:a="http://schemas.openxmlformats.org/drawingml/2006/main" name="eth_praesentation_4zu3_ETH1">
  <a:themeElements>
    <a:clrScheme name="ETH Zuerich - Externe Kommunikation">
      <a:dk1>
        <a:sysClr val="windowText" lastClr="000000"/>
      </a:dk1>
      <a:lt1>
        <a:sysClr val="window" lastClr="FFFFFF"/>
      </a:lt1>
      <a:dk2>
        <a:srgbClr val="1269B0"/>
      </a:dk2>
      <a:lt2>
        <a:srgbClr val="1F407A"/>
      </a:lt2>
      <a:accent1>
        <a:srgbClr val="72791C"/>
      </a:accent1>
      <a:accent2>
        <a:srgbClr val="91056A"/>
      </a:accent2>
      <a:accent3>
        <a:srgbClr val="6F6F64"/>
      </a:accent3>
      <a:accent4>
        <a:srgbClr val="A8322D"/>
      </a:accent4>
      <a:accent5>
        <a:srgbClr val="007A96"/>
      </a:accent5>
      <a:accent6>
        <a:srgbClr val="956013"/>
      </a:accent6>
      <a:hlink>
        <a:srgbClr val="1269B0"/>
      </a:hlink>
      <a:folHlink>
        <a:srgbClr val="8CB63C"/>
      </a:folHlink>
    </a:clrScheme>
    <a:fontScheme name="ETH Zürich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tx1"/>
          </a:solidFill>
          <a:headEnd type="none" w="med" len="med"/>
          <a:tailEnd type="triangl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eth_praesentation_4zu3_ETH1</Template>
  <TotalTime>0</TotalTime>
  <Words>1866</Words>
  <Application>Microsoft Office PowerPoint</Application>
  <PresentationFormat>Bildschirmpräsentation (4:3)</PresentationFormat>
  <Paragraphs>624</Paragraphs>
  <Slides>52</Slides>
  <Notes>41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52</vt:i4>
      </vt:variant>
    </vt:vector>
  </HeadingPairs>
  <TitlesOfParts>
    <vt:vector size="56" baseType="lpstr">
      <vt:lpstr>Arial</vt:lpstr>
      <vt:lpstr>Calibri</vt:lpstr>
      <vt:lpstr>Wingdings</vt:lpstr>
      <vt:lpstr>eth_praesentation_4zu3_ETH1</vt:lpstr>
      <vt:lpstr>Bedarfsgerechte Optimierung des Velonetz Uster</vt:lpstr>
      <vt:lpstr>Ziel der Projektarbeit</vt:lpstr>
      <vt:lpstr>Grundlagen und Theorie</vt:lpstr>
      <vt:lpstr>Uster </vt:lpstr>
      <vt:lpstr>Gesamtverkehrsmodell Uster</vt:lpstr>
      <vt:lpstr>Verkehrsprojekte </vt:lpstr>
      <vt:lpstr>Velonetz</vt:lpstr>
      <vt:lpstr>Schwachstellen im Verkehrsnetz</vt:lpstr>
      <vt:lpstr>Fokus</vt:lpstr>
      <vt:lpstr>Ziele des Eingriffs</vt:lpstr>
      <vt:lpstr>Interessensgruppen</vt:lpstr>
      <vt:lpstr>Zielfunktion</vt:lpstr>
      <vt:lpstr>Unsichere Einflüsse:</vt:lpstr>
      <vt:lpstr>Bevölkerungswachstum</vt:lpstr>
      <vt:lpstr>DTV: Tägliches Verkehrsaufkommen</vt:lpstr>
      <vt:lpstr>Umsetzung STEK</vt:lpstr>
      <vt:lpstr>Szenarien</vt:lpstr>
      <vt:lpstr>Variante 1</vt:lpstr>
      <vt:lpstr>Variante 2</vt:lpstr>
      <vt:lpstr>Variante 3</vt:lpstr>
      <vt:lpstr>Kostenberechnung eines Szenarios</vt:lpstr>
      <vt:lpstr>Risikoberechnung einer Variante</vt:lpstr>
      <vt:lpstr>Sensitivitätsanalyse</vt:lpstr>
      <vt:lpstr>Resultat</vt:lpstr>
      <vt:lpstr>Begründung (1)</vt:lpstr>
      <vt:lpstr>Begründung: (2)</vt:lpstr>
      <vt:lpstr>Schlussfolgerung und Ausblick:</vt:lpstr>
      <vt:lpstr>PowerPoint-Präsentation</vt:lpstr>
      <vt:lpstr>PowerPoint-Präsentation</vt:lpstr>
      <vt:lpstr>Literaturverzeichnis</vt:lpstr>
      <vt:lpstr>Anhang</vt:lpstr>
      <vt:lpstr>Besitzerkosten</vt:lpstr>
      <vt:lpstr>Nutzerkosten</vt:lpstr>
      <vt:lpstr>Kosten der Öffentlichkeit (1)</vt:lpstr>
      <vt:lpstr>Marktanteil E-Auto:</vt:lpstr>
      <vt:lpstr>Kosten der Öffentlichkeit (2)</vt:lpstr>
      <vt:lpstr>Unfallart und -risiko:</vt:lpstr>
      <vt:lpstr>Resultate (1):</vt:lpstr>
      <vt:lpstr>Resultate (2):</vt:lpstr>
      <vt:lpstr>Resultate (3):</vt:lpstr>
      <vt:lpstr>Resultate (4):</vt:lpstr>
      <vt:lpstr>Marktanteil E-Auto: Zustand 1</vt:lpstr>
      <vt:lpstr>Resultate (5):</vt:lpstr>
      <vt:lpstr>Resultate (6):</vt:lpstr>
      <vt:lpstr>Resultate (7):</vt:lpstr>
      <vt:lpstr>Szenarien – Zustand 3</vt:lpstr>
      <vt:lpstr>Resultate (8):</vt:lpstr>
      <vt:lpstr>Resultate (9):</vt:lpstr>
      <vt:lpstr>Resultate (10):</vt:lpstr>
      <vt:lpstr>Resultate (11):</vt:lpstr>
      <vt:lpstr>Resultate (12):</vt:lpstr>
      <vt:lpstr>PowerPoint-Präsentation</vt:lpstr>
    </vt:vector>
  </TitlesOfParts>
  <Company>ETH Zuerich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Wellauer  Ricarda</dc:creator>
  <cp:lastModifiedBy>Cyrano Golliez</cp:lastModifiedBy>
  <cp:revision>179</cp:revision>
  <cp:lastPrinted>2013-06-08T11:22:51Z</cp:lastPrinted>
  <dcterms:created xsi:type="dcterms:W3CDTF">2014-06-24T13:01:14Z</dcterms:created>
  <dcterms:modified xsi:type="dcterms:W3CDTF">2020-05-24T20:47:39Z</dcterms:modified>
</cp:coreProperties>
</file>